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11"/>
  </p:notesMasterIdLst>
  <p:sldIdLst>
    <p:sldId id="257" r:id="rId4"/>
    <p:sldId id="281" r:id="rId5"/>
    <p:sldId id="282" r:id="rId6"/>
    <p:sldId id="290" r:id="rId7"/>
    <p:sldId id="283" r:id="rId8"/>
    <p:sldId id="284" r:id="rId9"/>
    <p:sldId id="271" r:id="rId10"/>
  </p:sldIdLst>
  <p:sldSz cx="9144000" cy="6858000" type="screen4x3"/>
  <p:notesSz cx="6797675" cy="9872663"/>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bert Heinink" initials="RH" lastIdx="10" clrIdx="0"/>
  <p:cmAuthor id="1" name="stage" initials="s" lastIdx="1" clrIdx="1"/>
  <p:cmAuthor id="2" name="Conny Spijker" initials="CS" lastIdx="3" clrIdx="2">
    <p:extLst>
      <p:ext uri="{19B8F6BF-5375-455C-9EA6-DF929625EA0E}">
        <p15:presenceInfo xmlns:p15="http://schemas.microsoft.com/office/powerpoint/2012/main" userId="S-1-5-21-995686486-2085390450-133851869-1406" providerId="AD"/>
      </p:ext>
    </p:extLst>
  </p:cmAuthor>
  <p:cmAuthor id="3" name="Maartje Smit" initials="MS" lastIdx="3" clrIdx="3">
    <p:extLst>
      <p:ext uri="{19B8F6BF-5375-455C-9EA6-DF929625EA0E}">
        <p15:presenceInfo xmlns:p15="http://schemas.microsoft.com/office/powerpoint/2012/main" userId="S::maartjesmit@eduhintovd.nl::e38fa831-cebc-422b-b7d2-d7bd22b11cf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526113-06BF-4F56-8BB0-56888409D8FA}" v="1" dt="2023-02-04T08:19:53.607"/>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38" autoAdjust="0"/>
    <p:restoredTop sz="94665" autoAdjust="0"/>
  </p:normalViewPr>
  <p:slideViewPr>
    <p:cSldViewPr>
      <p:cViewPr varScale="1">
        <p:scale>
          <a:sx n="62" d="100"/>
          <a:sy n="62" d="100"/>
        </p:scale>
        <p:origin x="1440" y="5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commentAuthors" Target="commentAuthors.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0443" y="0"/>
            <a:ext cx="2945659" cy="493633"/>
          </a:xfrm>
          <a:prstGeom prst="rect">
            <a:avLst/>
          </a:prstGeom>
        </p:spPr>
        <p:txBody>
          <a:bodyPr vert="horz" lIns="91440" tIns="45720" rIns="91440" bIns="45720" rtlCol="0"/>
          <a:lstStyle>
            <a:lvl1pPr algn="r">
              <a:defRPr sz="1200"/>
            </a:lvl1pPr>
          </a:lstStyle>
          <a:p>
            <a:fld id="{2AD9C9FA-37CC-461A-A6FE-3E1117F238D5}" type="datetimeFigureOut">
              <a:rPr lang="nl-NL" smtClean="0"/>
              <a:t>4-2-2023</a:t>
            </a:fld>
            <a:endParaRPr lang="nl-NL"/>
          </a:p>
        </p:txBody>
      </p:sp>
      <p:sp>
        <p:nvSpPr>
          <p:cNvPr id="4" name="Tijdelijke aanduiding voor dia-afbeelding 3"/>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768" y="4689515"/>
            <a:ext cx="5438140" cy="4442698"/>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377316"/>
            <a:ext cx="2945659" cy="493633"/>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0443" y="9377316"/>
            <a:ext cx="2945659" cy="493633"/>
          </a:xfrm>
          <a:prstGeom prst="rect">
            <a:avLst/>
          </a:prstGeom>
        </p:spPr>
        <p:txBody>
          <a:bodyPr vert="horz" lIns="91440" tIns="45720" rIns="91440" bIns="45720" rtlCol="0" anchor="b"/>
          <a:lstStyle>
            <a:lvl1pPr algn="r">
              <a:defRPr sz="1200"/>
            </a:lvl1pPr>
          </a:lstStyle>
          <a:p>
            <a:fld id="{3521979F-49B7-439E-B140-C8BC3C6150BD}" type="slidenum">
              <a:rPr lang="nl-NL" smtClean="0"/>
              <a:t>‹nr.›</a:t>
            </a:fld>
            <a:endParaRPr lang="nl-NL"/>
          </a:p>
        </p:txBody>
      </p:sp>
    </p:spTree>
    <p:extLst>
      <p:ext uri="{BB962C8B-B14F-4D97-AF65-F5344CB8AC3E}">
        <p14:creationId xmlns:p14="http://schemas.microsoft.com/office/powerpoint/2010/main" val="38721122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Beste</a:t>
            </a:r>
            <a:r>
              <a:rPr lang="nl-NL" baseline="0" dirty="0"/>
              <a:t> docent,</a:t>
            </a:r>
          </a:p>
          <a:p>
            <a:endParaRPr lang="nl-NL" baseline="0" dirty="0"/>
          </a:p>
          <a:p>
            <a:r>
              <a:rPr lang="nl-NL" baseline="0" dirty="0"/>
              <a:t>U kunt in deze presentatie zelf dia’s toevoegen, weghalen of wijzigen. Zo kunt u er voor zorgen dat de presentatie aansluit bij uw lessen. </a:t>
            </a:r>
            <a:endParaRPr lang="nl-NL" dirty="0"/>
          </a:p>
        </p:txBody>
      </p:sp>
      <p:sp>
        <p:nvSpPr>
          <p:cNvPr id="4" name="Tijdelijke aanduiding voor dianummer 3"/>
          <p:cNvSpPr>
            <a:spLocks noGrp="1"/>
          </p:cNvSpPr>
          <p:nvPr>
            <p:ph type="sldNum" sz="quarter" idx="10"/>
          </p:nvPr>
        </p:nvSpPr>
        <p:spPr/>
        <p:txBody>
          <a:bodyPr/>
          <a:lstStyle/>
          <a:p>
            <a:fld id="{3521979F-49B7-439E-B140-C8BC3C6150BD}" type="slidenum">
              <a:rPr lang="nl-NL" smtClean="0"/>
              <a:t>1</a:t>
            </a:fld>
            <a:endParaRPr lang="nl-NL"/>
          </a:p>
        </p:txBody>
      </p:sp>
    </p:spTree>
    <p:extLst>
      <p:ext uri="{BB962C8B-B14F-4D97-AF65-F5344CB8AC3E}">
        <p14:creationId xmlns:p14="http://schemas.microsoft.com/office/powerpoint/2010/main" val="35539095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3521979F-49B7-439E-B140-C8BC3C6150BD}" type="slidenum">
              <a:rPr lang="nl-NL" smtClean="0"/>
              <a:t>7</a:t>
            </a:fld>
            <a:endParaRPr lang="nl-NL"/>
          </a:p>
        </p:txBody>
      </p:sp>
    </p:spTree>
    <p:extLst>
      <p:ext uri="{BB962C8B-B14F-4D97-AF65-F5344CB8AC3E}">
        <p14:creationId xmlns:p14="http://schemas.microsoft.com/office/powerpoint/2010/main" val="3553909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629C8F40-5FDC-4828-8CC4-70497DD20B04}" type="datetimeFigureOut">
              <a:rPr lang="nl-NL" smtClean="0"/>
              <a:t>4-2-2023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600CA80-DBF3-40E3-849E-00A4E63059F7}" type="slidenum">
              <a:rPr lang="nl-NL" smtClean="0"/>
              <a:t>‹nr.›</a:t>
            </a:fld>
            <a:endParaRPr lang="nl-NL"/>
          </a:p>
        </p:txBody>
      </p:sp>
    </p:spTree>
    <p:extLst>
      <p:ext uri="{BB962C8B-B14F-4D97-AF65-F5344CB8AC3E}">
        <p14:creationId xmlns:p14="http://schemas.microsoft.com/office/powerpoint/2010/main" val="3741612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629C8F40-5FDC-4828-8CC4-70497DD20B04}" type="datetimeFigureOut">
              <a:rPr lang="nl-NL" smtClean="0"/>
              <a:t>4-2-2023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600CA80-DBF3-40E3-849E-00A4E63059F7}" type="slidenum">
              <a:rPr lang="nl-NL" smtClean="0"/>
              <a:t>‹nr.›</a:t>
            </a:fld>
            <a:endParaRPr lang="nl-NL"/>
          </a:p>
        </p:txBody>
      </p:sp>
    </p:spTree>
    <p:extLst>
      <p:ext uri="{BB962C8B-B14F-4D97-AF65-F5344CB8AC3E}">
        <p14:creationId xmlns:p14="http://schemas.microsoft.com/office/powerpoint/2010/main" val="4243604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629C8F40-5FDC-4828-8CC4-70497DD20B04}" type="datetimeFigureOut">
              <a:rPr lang="nl-NL" smtClean="0"/>
              <a:t>4-2-2023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600CA80-DBF3-40E3-849E-00A4E63059F7}" type="slidenum">
              <a:rPr lang="nl-NL" smtClean="0"/>
              <a:t>‹nr.›</a:t>
            </a:fld>
            <a:endParaRPr lang="nl-NL"/>
          </a:p>
        </p:txBody>
      </p:sp>
    </p:spTree>
    <p:extLst>
      <p:ext uri="{BB962C8B-B14F-4D97-AF65-F5344CB8AC3E}">
        <p14:creationId xmlns:p14="http://schemas.microsoft.com/office/powerpoint/2010/main" val="894797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629C8F40-5FDC-4828-8CC4-70497DD20B04}" type="datetimeFigureOut">
              <a:rPr lang="nl-NL" smtClean="0"/>
              <a:t>4-2-2023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600CA80-DBF3-40E3-849E-00A4E63059F7}" type="slidenum">
              <a:rPr lang="nl-NL" smtClean="0"/>
              <a:t>‹nr.›</a:t>
            </a:fld>
            <a:endParaRPr lang="nl-NL"/>
          </a:p>
        </p:txBody>
      </p:sp>
    </p:spTree>
    <p:extLst>
      <p:ext uri="{BB962C8B-B14F-4D97-AF65-F5344CB8AC3E}">
        <p14:creationId xmlns:p14="http://schemas.microsoft.com/office/powerpoint/2010/main" val="36368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629C8F40-5FDC-4828-8CC4-70497DD20B04}" type="datetimeFigureOut">
              <a:rPr lang="nl-NL" smtClean="0"/>
              <a:t>4-2-2023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600CA80-DBF3-40E3-849E-00A4E63059F7}" type="slidenum">
              <a:rPr lang="nl-NL" smtClean="0"/>
              <a:t>‹nr.›</a:t>
            </a:fld>
            <a:endParaRPr lang="nl-NL"/>
          </a:p>
        </p:txBody>
      </p:sp>
    </p:spTree>
    <p:extLst>
      <p:ext uri="{BB962C8B-B14F-4D97-AF65-F5344CB8AC3E}">
        <p14:creationId xmlns:p14="http://schemas.microsoft.com/office/powerpoint/2010/main" val="2184101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629C8F40-5FDC-4828-8CC4-70497DD20B04}" type="datetimeFigureOut">
              <a:rPr lang="nl-NL" smtClean="0"/>
              <a:t>4-2-2023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600CA80-DBF3-40E3-849E-00A4E63059F7}" type="slidenum">
              <a:rPr lang="nl-NL" smtClean="0"/>
              <a:t>‹nr.›</a:t>
            </a:fld>
            <a:endParaRPr lang="nl-NL"/>
          </a:p>
        </p:txBody>
      </p:sp>
    </p:spTree>
    <p:extLst>
      <p:ext uri="{BB962C8B-B14F-4D97-AF65-F5344CB8AC3E}">
        <p14:creationId xmlns:p14="http://schemas.microsoft.com/office/powerpoint/2010/main" val="111449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629C8F40-5FDC-4828-8CC4-70497DD20B04}" type="datetimeFigureOut">
              <a:rPr lang="nl-NL" smtClean="0"/>
              <a:t>4-2-2023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7600CA80-DBF3-40E3-849E-00A4E63059F7}" type="slidenum">
              <a:rPr lang="nl-NL" smtClean="0"/>
              <a:t>‹nr.›</a:t>
            </a:fld>
            <a:endParaRPr lang="nl-NL"/>
          </a:p>
        </p:txBody>
      </p:sp>
    </p:spTree>
    <p:extLst>
      <p:ext uri="{BB962C8B-B14F-4D97-AF65-F5344CB8AC3E}">
        <p14:creationId xmlns:p14="http://schemas.microsoft.com/office/powerpoint/2010/main" val="11953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629C8F40-5FDC-4828-8CC4-70497DD20B04}" type="datetimeFigureOut">
              <a:rPr lang="nl-NL" smtClean="0"/>
              <a:t>4-2-2023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7600CA80-DBF3-40E3-849E-00A4E63059F7}" type="slidenum">
              <a:rPr lang="nl-NL" smtClean="0"/>
              <a:t>‹nr.›</a:t>
            </a:fld>
            <a:endParaRPr lang="nl-NL"/>
          </a:p>
        </p:txBody>
      </p:sp>
    </p:spTree>
    <p:extLst>
      <p:ext uri="{BB962C8B-B14F-4D97-AF65-F5344CB8AC3E}">
        <p14:creationId xmlns:p14="http://schemas.microsoft.com/office/powerpoint/2010/main" val="599506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629C8F40-5FDC-4828-8CC4-70497DD20B04}" type="datetimeFigureOut">
              <a:rPr lang="nl-NL" smtClean="0"/>
              <a:t>4-2-2023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7600CA80-DBF3-40E3-849E-00A4E63059F7}" type="slidenum">
              <a:rPr lang="nl-NL" smtClean="0"/>
              <a:t>‹nr.›</a:t>
            </a:fld>
            <a:endParaRPr lang="nl-NL"/>
          </a:p>
        </p:txBody>
      </p:sp>
    </p:spTree>
    <p:extLst>
      <p:ext uri="{BB962C8B-B14F-4D97-AF65-F5344CB8AC3E}">
        <p14:creationId xmlns:p14="http://schemas.microsoft.com/office/powerpoint/2010/main" val="613284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629C8F40-5FDC-4828-8CC4-70497DD20B04}" type="datetimeFigureOut">
              <a:rPr lang="nl-NL" smtClean="0"/>
              <a:t>4-2-2023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600CA80-DBF3-40E3-849E-00A4E63059F7}" type="slidenum">
              <a:rPr lang="nl-NL" smtClean="0"/>
              <a:t>‹nr.›</a:t>
            </a:fld>
            <a:endParaRPr lang="nl-NL"/>
          </a:p>
        </p:txBody>
      </p:sp>
    </p:spTree>
    <p:extLst>
      <p:ext uri="{BB962C8B-B14F-4D97-AF65-F5344CB8AC3E}">
        <p14:creationId xmlns:p14="http://schemas.microsoft.com/office/powerpoint/2010/main" val="2228424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629C8F40-5FDC-4828-8CC4-70497DD20B04}" type="datetimeFigureOut">
              <a:rPr lang="nl-NL" smtClean="0"/>
              <a:t>4-2-2023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600CA80-DBF3-40E3-849E-00A4E63059F7}" type="slidenum">
              <a:rPr lang="nl-NL" smtClean="0"/>
              <a:t>‹nr.›</a:t>
            </a:fld>
            <a:endParaRPr lang="nl-NL"/>
          </a:p>
        </p:txBody>
      </p:sp>
    </p:spTree>
    <p:extLst>
      <p:ext uri="{BB962C8B-B14F-4D97-AF65-F5344CB8AC3E}">
        <p14:creationId xmlns:p14="http://schemas.microsoft.com/office/powerpoint/2010/main" val="4273033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9C8F40-5FDC-4828-8CC4-70497DD20B04}" type="datetimeFigureOut">
              <a:rPr lang="nl-NL" smtClean="0"/>
              <a:t>4-2-2023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00CA80-DBF3-40E3-849E-00A4E63059F7}" type="slidenum">
              <a:rPr lang="nl-NL" smtClean="0"/>
              <a:t>‹nr.›</a:t>
            </a:fld>
            <a:endParaRPr lang="nl-NL"/>
          </a:p>
        </p:txBody>
      </p:sp>
    </p:spTree>
    <p:extLst>
      <p:ext uri="{BB962C8B-B14F-4D97-AF65-F5344CB8AC3E}">
        <p14:creationId xmlns:p14="http://schemas.microsoft.com/office/powerpoint/2010/main" val="2827734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hyperlink" Target="https://www.youtube.com/embed/3OJA25c9JWY?rel=0"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hyperlink" Target="https://www.youtube.com/embed/MFhiQMRCHQ4?rel=0"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hyperlink" Target="https://www.toolshero.nl/psychologie/motivatie/verwachtingstheorie-vroom/" TargetMode="Externa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hyperlink" Target="https://www.youtube.com/embed/tJ6TFh11v1I?rel=0"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jpeg"/><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hyperlink" Target="https://www.youtube.com/embed/-G4vSlJcxjE?rel=0"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outdoor, bench, water, sitting&#10;&#10;Description automatically generated">
            <a:extLst>
              <a:ext uri="{FF2B5EF4-FFF2-40B4-BE49-F238E27FC236}">
                <a16:creationId xmlns:a16="http://schemas.microsoft.com/office/drawing/2014/main" id="{53C0727D-9A80-4858-8877-C5F667E85559}"/>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6512" y="0"/>
            <a:ext cx="12214994" cy="6857999"/>
          </a:xfrm>
          <a:prstGeom prst="rect">
            <a:avLst/>
          </a:prstGeom>
        </p:spPr>
      </p:pic>
      <p:grpSp>
        <p:nvGrpSpPr>
          <p:cNvPr id="7" name="Groep 6"/>
          <p:cNvGrpSpPr/>
          <p:nvPr/>
        </p:nvGrpSpPr>
        <p:grpSpPr>
          <a:xfrm>
            <a:off x="5508104" y="140307"/>
            <a:ext cx="3384376" cy="1728192"/>
            <a:chOff x="35496" y="260648"/>
            <a:chExt cx="3384376" cy="1728192"/>
          </a:xfrm>
        </p:grpSpPr>
        <p:sp>
          <p:nvSpPr>
            <p:cNvPr id="5" name="Afgeronde rechthoek 4"/>
            <p:cNvSpPr/>
            <p:nvPr/>
          </p:nvSpPr>
          <p:spPr>
            <a:xfrm>
              <a:off x="35496" y="260648"/>
              <a:ext cx="3384376" cy="1728192"/>
            </a:xfrm>
            <a:prstGeom prst="roundRect">
              <a:avLst>
                <a:gd name="adj" fmla="val 381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p:cNvSpPr txBox="1"/>
            <p:nvPr/>
          </p:nvSpPr>
          <p:spPr>
            <a:xfrm>
              <a:off x="179512" y="476672"/>
              <a:ext cx="3240360" cy="553998"/>
            </a:xfrm>
            <a:prstGeom prst="rect">
              <a:avLst/>
            </a:prstGeom>
            <a:noFill/>
          </p:spPr>
          <p:txBody>
            <a:bodyPr wrap="square" rtlCol="0">
              <a:spAutoFit/>
            </a:bodyPr>
            <a:lstStyle/>
            <a:p>
              <a:r>
                <a:rPr lang="nl-NL" dirty="0">
                  <a:latin typeface="Arial" panose="020B0604020202020204" pitchFamily="34" charset="0"/>
                  <a:cs typeface="Arial" panose="020B0604020202020204" pitchFamily="34" charset="0"/>
                </a:rPr>
                <a:t>Motiveren</a:t>
              </a:r>
            </a:p>
            <a:p>
              <a:r>
                <a:rPr lang="nl-NL" sz="1200" dirty="0">
                  <a:latin typeface="Arial" panose="020B0604020202020204" pitchFamily="34" charset="0"/>
                  <a:cs typeface="Arial" panose="020B0604020202020204" pitchFamily="34" charset="0"/>
                </a:rPr>
                <a:t>hoofdstuk 7</a:t>
              </a:r>
            </a:p>
          </p:txBody>
        </p:sp>
      </p:grpSp>
      <p:pic>
        <p:nvPicPr>
          <p:cNvPr id="10" name="Afbeelding 9"/>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79513" y="5805264"/>
            <a:ext cx="780308" cy="940745"/>
          </a:xfrm>
          <a:prstGeom prst="rect">
            <a:avLst/>
          </a:prstGeom>
        </p:spPr>
      </p:pic>
    </p:spTree>
    <p:extLst>
      <p:ext uri="{BB962C8B-B14F-4D97-AF65-F5344CB8AC3E}">
        <p14:creationId xmlns:p14="http://schemas.microsoft.com/office/powerpoint/2010/main" val="1072958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descr="A group of people standing in front of a crowd&#10;&#10;Description automatically generated">
            <a:extLst>
              <a:ext uri="{FF2B5EF4-FFF2-40B4-BE49-F238E27FC236}">
                <a16:creationId xmlns:a16="http://schemas.microsoft.com/office/drawing/2014/main" id="{1846B70D-A2B6-4C97-97AC-83F0FED8F4E1}"/>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65915" y="0"/>
            <a:ext cx="10275830" cy="6858000"/>
          </a:xfrm>
          <a:prstGeom prst="rect">
            <a:avLst/>
          </a:prstGeom>
        </p:spPr>
      </p:pic>
      <p:grpSp>
        <p:nvGrpSpPr>
          <p:cNvPr id="5" name="Groep 6"/>
          <p:cNvGrpSpPr/>
          <p:nvPr/>
        </p:nvGrpSpPr>
        <p:grpSpPr>
          <a:xfrm>
            <a:off x="4788024" y="157466"/>
            <a:ext cx="4068452" cy="2850760"/>
            <a:chOff x="-648580" y="234849"/>
            <a:chExt cx="4068452" cy="2045678"/>
          </a:xfrm>
        </p:grpSpPr>
        <p:sp>
          <p:nvSpPr>
            <p:cNvPr id="6" name="Afgeronde rechthoek 5"/>
            <p:cNvSpPr/>
            <p:nvPr/>
          </p:nvSpPr>
          <p:spPr>
            <a:xfrm>
              <a:off x="-648580" y="234849"/>
              <a:ext cx="4068452" cy="2021633"/>
            </a:xfrm>
            <a:prstGeom prst="roundRect">
              <a:avLst>
                <a:gd name="adj" fmla="val 381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Tekstvak 6"/>
            <p:cNvSpPr txBox="1"/>
            <p:nvPr/>
          </p:nvSpPr>
          <p:spPr>
            <a:xfrm>
              <a:off x="-499484" y="292809"/>
              <a:ext cx="3857164" cy="1987718"/>
            </a:xfrm>
            <a:prstGeom prst="rect">
              <a:avLst/>
            </a:prstGeom>
            <a:noFill/>
          </p:spPr>
          <p:txBody>
            <a:bodyPr wrap="square" rtlCol="0">
              <a:spAutoFit/>
            </a:bodyPr>
            <a:lstStyle/>
            <a:p>
              <a:r>
                <a:rPr lang="nl-NL" dirty="0">
                  <a:latin typeface="Arial" panose="020B0604020202020204" pitchFamily="34" charset="0"/>
                  <a:cs typeface="Arial" panose="020B0604020202020204" pitchFamily="34" charset="0"/>
                </a:rPr>
                <a:t>Motivatie</a:t>
              </a:r>
              <a:endParaRPr lang="nl-NL" sz="11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nl-NL" sz="1200" dirty="0">
                  <a:latin typeface="Arial" panose="020B0604020202020204" pitchFamily="34" charset="0"/>
                  <a:cs typeface="Arial" panose="020B0604020202020204" pitchFamily="34" charset="0"/>
                </a:rPr>
                <a:t>jezelf/ander bereid maken iets te presteren of doen</a:t>
              </a:r>
            </a:p>
            <a:p>
              <a:pPr marL="171450" indent="-171450">
                <a:buFont typeface="Arial" panose="020B0604020202020204" pitchFamily="34" charset="0"/>
                <a:buChar char="•"/>
              </a:pPr>
              <a:r>
                <a:rPr lang="nl-NL" sz="1200" dirty="0">
                  <a:latin typeface="Arial" panose="020B0604020202020204" pitchFamily="34" charset="0"/>
                  <a:cs typeface="Arial" panose="020B0604020202020204" pitchFamily="34" charset="0"/>
                </a:rPr>
                <a:t>motief: de reden om iets te doen of laten</a:t>
              </a:r>
            </a:p>
            <a:p>
              <a:endParaRPr lang="nl-NL"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nl-NL" sz="1200" dirty="0">
                  <a:latin typeface="Arial" panose="020B0604020202020204" pitchFamily="34" charset="0"/>
                  <a:cs typeface="Arial" panose="020B0604020202020204" pitchFamily="34" charset="0"/>
                </a:rPr>
                <a:t>intrinsieke motivatie: motief komt van binnenuit en wordt niet van buiten beïnvloed (intrinsieke factor)</a:t>
              </a:r>
            </a:p>
            <a:p>
              <a:pPr marL="171450" indent="-171450">
                <a:buFont typeface="Arial" panose="020B0604020202020204" pitchFamily="34" charset="0"/>
                <a:buChar char="•"/>
              </a:pPr>
              <a:r>
                <a:rPr lang="nl-NL" sz="1200" dirty="0">
                  <a:latin typeface="Arial" panose="020B0604020202020204" pitchFamily="34" charset="0"/>
                  <a:cs typeface="Arial" panose="020B0604020202020204" pitchFamily="34" charset="0"/>
                </a:rPr>
                <a:t>extrinsieke motivatie: motief komt van buitenaf (extrinsieke factor)</a:t>
              </a:r>
            </a:p>
            <a:p>
              <a:pPr marL="171450" indent="-171450">
                <a:buFont typeface="Arial" panose="020B0604020202020204" pitchFamily="34" charset="0"/>
                <a:buChar char="•"/>
              </a:pPr>
              <a:endParaRPr lang="nl-NL"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nl-NL" sz="1200" dirty="0">
                  <a:latin typeface="Arial" panose="020B0604020202020204" pitchFamily="34" charset="0"/>
                  <a:cs typeface="Arial" panose="020B0604020202020204" pitchFamily="34" charset="0"/>
                </a:rPr>
                <a:t>Extrinsieke motivatie neemt langzaam af.</a:t>
              </a:r>
            </a:p>
            <a:p>
              <a:pPr marL="171450" indent="-171450">
                <a:buFont typeface="Arial" panose="020B0604020202020204" pitchFamily="34" charset="0"/>
                <a:buChar char="•"/>
              </a:pPr>
              <a:r>
                <a:rPr lang="nl-NL" sz="1200" dirty="0">
                  <a:latin typeface="Arial" panose="020B0604020202020204" pitchFamily="34" charset="0"/>
                  <a:cs typeface="Arial" panose="020B0604020202020204" pitchFamily="34" charset="0"/>
                </a:rPr>
                <a:t>Zelfregulatie is dat een medewerker voor zichzelf doelen stelt en zichzelf daarvoor beloont. Als leidinggevende kun je dat ondersteunen.</a:t>
              </a:r>
            </a:p>
            <a:p>
              <a:endParaRPr lang="nl-NL" sz="1200" dirty="0">
                <a:latin typeface="Arial" panose="020B0604020202020204" pitchFamily="34" charset="0"/>
                <a:cs typeface="Arial" panose="020B0604020202020204" pitchFamily="34" charset="0"/>
              </a:endParaRPr>
            </a:p>
          </p:txBody>
        </p:sp>
      </p:grpSp>
      <p:grpSp>
        <p:nvGrpSpPr>
          <p:cNvPr id="8" name="Groep 17"/>
          <p:cNvGrpSpPr/>
          <p:nvPr/>
        </p:nvGrpSpPr>
        <p:grpSpPr>
          <a:xfrm>
            <a:off x="4788023" y="3134602"/>
            <a:ext cx="4080808" cy="657902"/>
            <a:chOff x="4788024" y="2708920"/>
            <a:chExt cx="4083859" cy="657902"/>
          </a:xfrm>
        </p:grpSpPr>
        <p:sp>
          <p:nvSpPr>
            <p:cNvPr id="9" name="Afgeronde rechthoek 8"/>
            <p:cNvSpPr/>
            <p:nvPr/>
          </p:nvSpPr>
          <p:spPr>
            <a:xfrm>
              <a:off x="4788024" y="2708920"/>
              <a:ext cx="4071495" cy="657902"/>
            </a:xfrm>
            <a:prstGeom prst="roundRect">
              <a:avLst>
                <a:gd name="adj" fmla="val 3810"/>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0" name="Tekstvak 9"/>
            <p:cNvSpPr txBox="1"/>
            <p:nvPr/>
          </p:nvSpPr>
          <p:spPr>
            <a:xfrm>
              <a:off x="4862629" y="2808374"/>
              <a:ext cx="4009254" cy="461665"/>
            </a:xfrm>
            <a:prstGeom prst="rect">
              <a:avLst/>
            </a:prstGeom>
            <a:noFill/>
          </p:spPr>
          <p:txBody>
            <a:bodyPr wrap="square" rtlCol="0">
              <a:spAutoFit/>
            </a:bodyPr>
            <a:lstStyle/>
            <a:p>
              <a:pPr algn="ctr"/>
              <a:r>
                <a:rPr lang="en-GB" sz="1200" i="1" dirty="0">
                  <a:latin typeface="Arial" panose="020B0604020202020204" pitchFamily="34" charset="0"/>
                  <a:cs typeface="Arial" panose="020B0604020202020204" pitchFamily="34" charset="0"/>
                </a:rPr>
                <a:t>Wat </a:t>
              </a:r>
              <a:r>
                <a:rPr lang="en-GB" sz="1200" i="1" dirty="0" err="1">
                  <a:latin typeface="Arial" panose="020B0604020202020204" pitchFamily="34" charset="0"/>
                  <a:cs typeface="Arial" panose="020B0604020202020204" pitchFamily="34" charset="0"/>
                </a:rPr>
                <a:t>motiveert</a:t>
              </a:r>
              <a:r>
                <a:rPr lang="en-GB" sz="1200" i="1" dirty="0">
                  <a:latin typeface="Arial" panose="020B0604020202020204" pitchFamily="34" charset="0"/>
                  <a:cs typeface="Arial" panose="020B0604020202020204" pitchFamily="34" charset="0"/>
                </a:rPr>
                <a:t> je om </a:t>
              </a:r>
              <a:r>
                <a:rPr lang="en-GB" sz="1200" i="1" dirty="0" err="1">
                  <a:latin typeface="Arial" panose="020B0604020202020204" pitchFamily="34" charset="0"/>
                  <a:cs typeface="Arial" panose="020B0604020202020204" pitchFamily="34" charset="0"/>
                </a:rPr>
                <a:t>deze</a:t>
              </a:r>
              <a:r>
                <a:rPr lang="en-GB" sz="1200" i="1" dirty="0">
                  <a:latin typeface="Arial" panose="020B0604020202020204" pitchFamily="34" charset="0"/>
                  <a:cs typeface="Arial" panose="020B0604020202020204" pitchFamily="34" charset="0"/>
                </a:rPr>
                <a:t> </a:t>
              </a:r>
              <a:r>
                <a:rPr lang="en-GB" sz="1200" i="1" dirty="0" err="1">
                  <a:latin typeface="Arial" panose="020B0604020202020204" pitchFamily="34" charset="0"/>
                  <a:cs typeface="Arial" panose="020B0604020202020204" pitchFamily="34" charset="0"/>
                </a:rPr>
                <a:t>opleiding</a:t>
              </a:r>
              <a:r>
                <a:rPr lang="en-GB" sz="1200" i="1" dirty="0">
                  <a:latin typeface="Arial" panose="020B0604020202020204" pitchFamily="34" charset="0"/>
                  <a:cs typeface="Arial" panose="020B0604020202020204" pitchFamily="34" charset="0"/>
                </a:rPr>
                <a:t> </a:t>
              </a:r>
              <a:r>
                <a:rPr lang="en-GB" sz="1200" i="1" dirty="0" err="1">
                  <a:latin typeface="Arial" panose="020B0604020202020204" pitchFamily="34" charset="0"/>
                  <a:cs typeface="Arial" panose="020B0604020202020204" pitchFamily="34" charset="0"/>
                </a:rPr>
                <a:t>te</a:t>
              </a:r>
              <a:r>
                <a:rPr lang="en-GB" sz="1200" i="1" dirty="0">
                  <a:latin typeface="Arial" panose="020B0604020202020204" pitchFamily="34" charset="0"/>
                  <a:cs typeface="Arial" panose="020B0604020202020204" pitchFamily="34" charset="0"/>
                </a:rPr>
                <a:t> </a:t>
              </a:r>
              <a:r>
                <a:rPr lang="en-GB" sz="1200" i="1" dirty="0" err="1">
                  <a:latin typeface="Arial" panose="020B0604020202020204" pitchFamily="34" charset="0"/>
                  <a:cs typeface="Arial" panose="020B0604020202020204" pitchFamily="34" charset="0"/>
                </a:rPr>
                <a:t>doen</a:t>
              </a:r>
              <a:r>
                <a:rPr lang="en-GB" sz="1200" i="1" dirty="0">
                  <a:latin typeface="Arial" panose="020B0604020202020204" pitchFamily="34" charset="0"/>
                  <a:cs typeface="Arial" panose="020B0604020202020204" pitchFamily="34" charset="0"/>
                </a:rPr>
                <a:t>? Is </a:t>
              </a:r>
              <a:r>
                <a:rPr lang="en-GB" sz="1200" i="1" dirty="0" err="1">
                  <a:latin typeface="Arial" panose="020B0604020202020204" pitchFamily="34" charset="0"/>
                  <a:cs typeface="Arial" panose="020B0604020202020204" pitchFamily="34" charset="0"/>
                </a:rPr>
                <a:t>dat</a:t>
              </a:r>
              <a:r>
                <a:rPr lang="en-GB" sz="1200" i="1" dirty="0">
                  <a:latin typeface="Arial" panose="020B0604020202020204" pitchFamily="34" charset="0"/>
                  <a:cs typeface="Arial" panose="020B0604020202020204" pitchFamily="34" charset="0"/>
                </a:rPr>
                <a:t> </a:t>
              </a:r>
              <a:r>
                <a:rPr lang="en-GB" sz="1200" i="1" dirty="0" err="1">
                  <a:latin typeface="Arial" panose="020B0604020202020204" pitchFamily="34" charset="0"/>
                  <a:cs typeface="Arial" panose="020B0604020202020204" pitchFamily="34" charset="0"/>
                </a:rPr>
                <a:t>een</a:t>
              </a:r>
              <a:r>
                <a:rPr lang="en-GB" sz="1200" i="1" dirty="0">
                  <a:latin typeface="Arial" panose="020B0604020202020204" pitchFamily="34" charset="0"/>
                  <a:cs typeface="Arial" panose="020B0604020202020204" pitchFamily="34" charset="0"/>
                </a:rPr>
                <a:t>  </a:t>
              </a:r>
              <a:r>
                <a:rPr lang="en-GB" sz="1200" i="1" dirty="0" err="1">
                  <a:latin typeface="Arial" panose="020B0604020202020204" pitchFamily="34" charset="0"/>
                  <a:cs typeface="Arial" panose="020B0604020202020204" pitchFamily="34" charset="0"/>
                </a:rPr>
                <a:t>intrinsieke</a:t>
              </a:r>
              <a:r>
                <a:rPr lang="en-GB" sz="1200" i="1" dirty="0">
                  <a:latin typeface="Arial" panose="020B0604020202020204" pitchFamily="34" charset="0"/>
                  <a:cs typeface="Arial" panose="020B0604020202020204" pitchFamily="34" charset="0"/>
                </a:rPr>
                <a:t> of </a:t>
              </a:r>
              <a:r>
                <a:rPr lang="en-GB" sz="1200" i="1" dirty="0" err="1">
                  <a:latin typeface="Arial" panose="020B0604020202020204" pitchFamily="34" charset="0"/>
                  <a:cs typeface="Arial" panose="020B0604020202020204" pitchFamily="34" charset="0"/>
                </a:rPr>
                <a:t>extrinsieke</a:t>
              </a:r>
              <a:r>
                <a:rPr lang="en-GB" sz="1200" i="1" dirty="0">
                  <a:latin typeface="Arial" panose="020B0604020202020204" pitchFamily="34" charset="0"/>
                  <a:cs typeface="Arial" panose="020B0604020202020204" pitchFamily="34" charset="0"/>
                </a:rPr>
                <a:t> </a:t>
              </a:r>
              <a:r>
                <a:rPr lang="en-GB" sz="1200" i="1" dirty="0" err="1">
                  <a:latin typeface="Arial" panose="020B0604020202020204" pitchFamily="34" charset="0"/>
                  <a:cs typeface="Arial" panose="020B0604020202020204" pitchFamily="34" charset="0"/>
                </a:rPr>
                <a:t>motivatie</a:t>
              </a:r>
              <a:r>
                <a:rPr lang="en-GB" sz="1200" i="1" dirty="0">
                  <a:latin typeface="Arial" panose="020B0604020202020204" pitchFamily="34" charset="0"/>
                  <a:cs typeface="Arial" panose="020B0604020202020204" pitchFamily="34" charset="0"/>
                </a:rPr>
                <a:t>?</a:t>
              </a:r>
              <a:endParaRPr lang="nl-NL" sz="1200" i="1" dirty="0">
                <a:latin typeface="Arial" panose="020B0604020202020204" pitchFamily="34" charset="0"/>
                <a:cs typeface="Arial" panose="020B0604020202020204" pitchFamily="34" charset="0"/>
              </a:endParaRPr>
            </a:p>
          </p:txBody>
        </p:sp>
      </p:grpSp>
      <p:pic>
        <p:nvPicPr>
          <p:cNvPr id="18" name="Afbeelding 1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79513" y="5805264"/>
            <a:ext cx="780308" cy="940745"/>
          </a:xfrm>
          <a:prstGeom prst="rect">
            <a:avLst/>
          </a:prstGeom>
        </p:spPr>
      </p:pic>
      <p:grpSp>
        <p:nvGrpSpPr>
          <p:cNvPr id="4" name="Groep 3">
            <a:extLst>
              <a:ext uri="{FF2B5EF4-FFF2-40B4-BE49-F238E27FC236}">
                <a16:creationId xmlns:a16="http://schemas.microsoft.com/office/drawing/2014/main" id="{30B0CD69-7623-41D4-AD3E-F58A672D2EB4}"/>
              </a:ext>
            </a:extLst>
          </p:cNvPr>
          <p:cNvGrpSpPr/>
          <p:nvPr/>
        </p:nvGrpSpPr>
        <p:grpSpPr>
          <a:xfrm>
            <a:off x="4788023" y="3956781"/>
            <a:ext cx="4068453" cy="2448273"/>
            <a:chOff x="4788023" y="3956781"/>
            <a:chExt cx="4068453" cy="2448273"/>
          </a:xfrm>
        </p:grpSpPr>
        <p:sp>
          <p:nvSpPr>
            <p:cNvPr id="13" name="Afgeronde rechthoek 12"/>
            <p:cNvSpPr/>
            <p:nvPr/>
          </p:nvSpPr>
          <p:spPr>
            <a:xfrm>
              <a:off x="4788023" y="3956781"/>
              <a:ext cx="4068453" cy="2448273"/>
            </a:xfrm>
            <a:prstGeom prst="roundRect">
              <a:avLst>
                <a:gd name="adj" fmla="val 381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 name="Afbeelding 1">
              <a:hlinkClick r:id="rId4"/>
              <a:extLst>
                <a:ext uri="{FF2B5EF4-FFF2-40B4-BE49-F238E27FC236}">
                  <a16:creationId xmlns:a16="http://schemas.microsoft.com/office/drawing/2014/main" id="{BBBBEC15-EA0D-42AB-A3D6-43235C8BE258}"/>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970668" y="4226170"/>
              <a:ext cx="3578528" cy="2016112"/>
            </a:xfrm>
            <a:prstGeom prst="rect">
              <a:avLst/>
            </a:prstGeom>
          </p:spPr>
        </p:pic>
        <p:sp>
          <p:nvSpPr>
            <p:cNvPr id="14" name="Tekstvak 13">
              <a:extLst>
                <a:ext uri="{FF2B5EF4-FFF2-40B4-BE49-F238E27FC236}">
                  <a16:creationId xmlns:a16="http://schemas.microsoft.com/office/drawing/2014/main" id="{6FBEBE03-CF57-4AA8-93B8-EE324CC94446}"/>
                </a:ext>
              </a:extLst>
            </p:cNvPr>
            <p:cNvSpPr txBox="1"/>
            <p:nvPr/>
          </p:nvSpPr>
          <p:spPr>
            <a:xfrm>
              <a:off x="5175756" y="4005532"/>
              <a:ext cx="3168351" cy="276999"/>
            </a:xfrm>
            <a:prstGeom prst="rect">
              <a:avLst/>
            </a:prstGeom>
            <a:solidFill>
              <a:schemeClr val="bg1"/>
            </a:solidFill>
            <a:ln>
              <a:solidFill>
                <a:schemeClr val="tx2"/>
              </a:solidFill>
            </a:ln>
          </p:spPr>
          <p:txBody>
            <a:bodyPr wrap="square" rtlCol="0">
              <a:spAutoFit/>
            </a:bodyPr>
            <a:lstStyle/>
            <a:p>
              <a:pPr algn="ctr"/>
              <a:r>
                <a:rPr lang="en-GB" sz="1200" dirty="0">
                  <a:latin typeface="Arial" panose="020B0604020202020204" pitchFamily="34" charset="0"/>
                  <a:cs typeface="Arial" panose="020B0604020202020204" pitchFamily="34" charset="0"/>
                </a:rPr>
                <a:t>8 tips om je team </a:t>
              </a:r>
              <a:r>
                <a:rPr lang="en-GB" sz="1200" dirty="0" err="1">
                  <a:latin typeface="Arial" panose="020B0604020202020204" pitchFamily="34" charset="0"/>
                  <a:cs typeface="Arial" panose="020B0604020202020204" pitchFamily="34" charset="0"/>
                </a:rPr>
                <a:t>te</a:t>
              </a:r>
              <a:r>
                <a:rPr lang="en-GB" sz="1200" dirty="0">
                  <a:latin typeface="Arial" panose="020B0604020202020204" pitchFamily="34" charset="0"/>
                  <a:cs typeface="Arial" panose="020B0604020202020204" pitchFamily="34" charset="0"/>
                </a:rPr>
                <a:t> </a:t>
              </a:r>
              <a:r>
                <a:rPr lang="en-GB" sz="1200" dirty="0" err="1">
                  <a:latin typeface="Arial" panose="020B0604020202020204" pitchFamily="34" charset="0"/>
                  <a:cs typeface="Arial" panose="020B0604020202020204" pitchFamily="34" charset="0"/>
                </a:rPr>
                <a:t>motiveren</a:t>
              </a:r>
              <a:r>
                <a:rPr lang="en-GB" sz="1200" dirty="0">
                  <a:latin typeface="Arial" panose="020B0604020202020204" pitchFamily="34" charset="0"/>
                  <a:cs typeface="Arial" panose="020B0604020202020204" pitchFamily="34" charset="0"/>
                </a:rPr>
                <a:t>!</a:t>
              </a:r>
              <a:endParaRPr lang="nl-NL" sz="1200"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376098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0-#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descr="A picture containing umbrella, sign&#10;&#10;Description automatically generated">
            <a:extLst>
              <a:ext uri="{FF2B5EF4-FFF2-40B4-BE49-F238E27FC236}">
                <a16:creationId xmlns:a16="http://schemas.microsoft.com/office/drawing/2014/main" id="{80984DF3-F906-4A52-8CA7-CBE69F27E93D}"/>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988840" y="1"/>
            <a:ext cx="13177464" cy="6896206"/>
          </a:xfrm>
          <a:prstGeom prst="rect">
            <a:avLst/>
          </a:prstGeom>
        </p:spPr>
      </p:pic>
      <p:grpSp>
        <p:nvGrpSpPr>
          <p:cNvPr id="5" name="Groep 6"/>
          <p:cNvGrpSpPr/>
          <p:nvPr/>
        </p:nvGrpSpPr>
        <p:grpSpPr>
          <a:xfrm>
            <a:off x="4788023" y="157466"/>
            <a:ext cx="4160667" cy="3239789"/>
            <a:chOff x="-648580" y="234849"/>
            <a:chExt cx="4068452" cy="2030777"/>
          </a:xfrm>
        </p:grpSpPr>
        <p:sp>
          <p:nvSpPr>
            <p:cNvPr id="6" name="Afgeronde rechthoek 5"/>
            <p:cNvSpPr/>
            <p:nvPr/>
          </p:nvSpPr>
          <p:spPr>
            <a:xfrm>
              <a:off x="-648580" y="234849"/>
              <a:ext cx="4068452" cy="2030777"/>
            </a:xfrm>
            <a:prstGeom prst="roundRect">
              <a:avLst>
                <a:gd name="adj" fmla="val 381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Tekstvak 6"/>
            <p:cNvSpPr txBox="1"/>
            <p:nvPr/>
          </p:nvSpPr>
          <p:spPr>
            <a:xfrm>
              <a:off x="-499484" y="292809"/>
              <a:ext cx="3857164" cy="1852048"/>
            </a:xfrm>
            <a:prstGeom prst="rect">
              <a:avLst/>
            </a:prstGeom>
            <a:noFill/>
          </p:spPr>
          <p:txBody>
            <a:bodyPr wrap="square" rtlCol="0">
              <a:spAutoFit/>
            </a:bodyPr>
            <a:lstStyle/>
            <a:p>
              <a:r>
                <a:rPr lang="nl-NL" dirty="0">
                  <a:latin typeface="Arial" panose="020B0604020202020204" pitchFamily="34" charset="0"/>
                  <a:cs typeface="Arial" panose="020B0604020202020204" pitchFamily="34" charset="0"/>
                </a:rPr>
                <a:t>Motivatietheorieën</a:t>
              </a:r>
              <a:endParaRPr lang="nl-NL" sz="11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nl-NL"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nl-NL" sz="1200" dirty="0">
                  <a:latin typeface="Arial" panose="020B0604020202020204" pitchFamily="34" charset="0"/>
                  <a:cs typeface="Arial" panose="020B0604020202020204" pitchFamily="34" charset="0"/>
                </a:rPr>
                <a:t>behoeftepiramide van Maslow</a:t>
              </a:r>
            </a:p>
            <a:p>
              <a:pPr marL="628650" lvl="1" indent="-171450">
                <a:buFont typeface="Arial" panose="020B0604020202020204" pitchFamily="34" charset="0"/>
                <a:buChar char="•"/>
              </a:pPr>
              <a:r>
                <a:rPr lang="nl-NL" sz="1200" dirty="0">
                  <a:latin typeface="Arial" panose="020B0604020202020204" pitchFamily="34" charset="0"/>
                  <a:cs typeface="Arial" panose="020B0604020202020204" pitchFamily="34" charset="0"/>
                </a:rPr>
                <a:t>primaire behoeften: fysiologische behoeften, veiligheid en zekerheid</a:t>
              </a:r>
            </a:p>
            <a:p>
              <a:pPr lvl="1"/>
              <a:endParaRPr lang="nl-NL" sz="1200" dirty="0">
                <a:latin typeface="Arial" panose="020B0604020202020204" pitchFamily="34" charset="0"/>
                <a:cs typeface="Arial" panose="020B0604020202020204" pitchFamily="34" charset="0"/>
              </a:endParaRPr>
            </a:p>
            <a:p>
              <a:pPr marL="628650" lvl="1" indent="-171450">
                <a:buFont typeface="Arial" panose="020B0604020202020204" pitchFamily="34" charset="0"/>
                <a:buChar char="•"/>
              </a:pPr>
              <a:r>
                <a:rPr lang="nl-NL" sz="1200" dirty="0">
                  <a:latin typeface="Arial" panose="020B0604020202020204" pitchFamily="34" charset="0"/>
                  <a:cs typeface="Arial" panose="020B0604020202020204" pitchFamily="34" charset="0"/>
                </a:rPr>
                <a:t>secundaire behoeften: sociale acceptatie, waardering en zelfontplooiing</a:t>
              </a:r>
            </a:p>
            <a:p>
              <a:pPr lvl="1"/>
              <a:endParaRPr lang="nl-NL"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nl-NL" sz="1200" dirty="0">
                  <a:latin typeface="Arial" panose="020B0604020202020204" pitchFamily="34" charset="0"/>
                  <a:cs typeface="Arial" panose="020B0604020202020204" pitchFamily="34" charset="0"/>
                </a:rPr>
                <a:t>Is een bepaald type behoefte voorzien, dan ga je naar een hoger niveau in de piramide.</a:t>
              </a:r>
            </a:p>
            <a:p>
              <a:endParaRPr lang="nl-NL"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nl-NL" sz="1200" dirty="0">
                  <a:latin typeface="Arial" panose="020B0604020202020204" pitchFamily="34" charset="0"/>
                  <a:cs typeface="Arial" panose="020B0604020202020204" pitchFamily="34" charset="0"/>
                </a:rPr>
                <a:t>Als je weet op welk niveau je medewerkers zich bevinden, kun je hen op dat niveau motiveren.</a:t>
              </a:r>
            </a:p>
            <a:p>
              <a:endParaRPr lang="nl-NL" sz="1200" dirty="0">
                <a:latin typeface="Arial" panose="020B0604020202020204" pitchFamily="34" charset="0"/>
                <a:cs typeface="Arial" panose="020B0604020202020204" pitchFamily="34" charset="0"/>
              </a:endParaRPr>
            </a:p>
          </p:txBody>
        </p:sp>
      </p:grpSp>
      <p:grpSp>
        <p:nvGrpSpPr>
          <p:cNvPr id="8" name="Groep 17"/>
          <p:cNvGrpSpPr/>
          <p:nvPr/>
        </p:nvGrpSpPr>
        <p:grpSpPr>
          <a:xfrm>
            <a:off x="4788017" y="3530740"/>
            <a:ext cx="4068453" cy="657902"/>
            <a:chOff x="4788024" y="2708920"/>
            <a:chExt cx="4071495" cy="657902"/>
          </a:xfrm>
        </p:grpSpPr>
        <p:sp>
          <p:nvSpPr>
            <p:cNvPr id="9" name="Afgeronde rechthoek 8"/>
            <p:cNvSpPr/>
            <p:nvPr/>
          </p:nvSpPr>
          <p:spPr>
            <a:xfrm>
              <a:off x="4788024" y="2708920"/>
              <a:ext cx="4071495" cy="657902"/>
            </a:xfrm>
            <a:prstGeom prst="roundRect">
              <a:avLst>
                <a:gd name="adj" fmla="val 3810"/>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0" name="Tekstvak 9"/>
            <p:cNvSpPr txBox="1"/>
            <p:nvPr/>
          </p:nvSpPr>
          <p:spPr>
            <a:xfrm>
              <a:off x="5017312" y="2807038"/>
              <a:ext cx="3612914" cy="461665"/>
            </a:xfrm>
            <a:prstGeom prst="rect">
              <a:avLst/>
            </a:prstGeom>
            <a:noFill/>
          </p:spPr>
          <p:txBody>
            <a:bodyPr wrap="square" rtlCol="0">
              <a:spAutoFit/>
            </a:bodyPr>
            <a:lstStyle/>
            <a:p>
              <a:r>
                <a:rPr lang="nl-NL" sz="1200" i="1" dirty="0">
                  <a:latin typeface="Arial" panose="020B0604020202020204" pitchFamily="34" charset="0"/>
                  <a:cs typeface="Arial" panose="020B0604020202020204" pitchFamily="34" charset="0"/>
                </a:rPr>
                <a:t>Op welk niveau zit jij nu tijdens deze</a:t>
              </a:r>
            </a:p>
            <a:p>
              <a:r>
                <a:rPr lang="nl-NL" sz="1200" i="1" dirty="0">
                  <a:latin typeface="Arial" panose="020B0604020202020204" pitchFamily="34" charset="0"/>
                  <a:cs typeface="Arial" panose="020B0604020202020204" pitchFamily="34" charset="0"/>
                </a:rPr>
                <a:t>opleiding volgens de theorie van Maslow?</a:t>
              </a:r>
            </a:p>
          </p:txBody>
        </p:sp>
      </p:grpSp>
      <p:pic>
        <p:nvPicPr>
          <p:cNvPr id="18" name="Afbeelding 1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79513" y="5805264"/>
            <a:ext cx="780308" cy="940745"/>
          </a:xfrm>
          <a:prstGeom prst="rect">
            <a:avLst/>
          </a:prstGeom>
        </p:spPr>
      </p:pic>
      <p:grpSp>
        <p:nvGrpSpPr>
          <p:cNvPr id="4" name="Group 3">
            <a:extLst>
              <a:ext uri="{FF2B5EF4-FFF2-40B4-BE49-F238E27FC236}">
                <a16:creationId xmlns:a16="http://schemas.microsoft.com/office/drawing/2014/main" id="{E4973E6F-363D-4DFC-AA69-18C35544497D}"/>
              </a:ext>
            </a:extLst>
          </p:cNvPr>
          <p:cNvGrpSpPr/>
          <p:nvPr/>
        </p:nvGrpSpPr>
        <p:grpSpPr>
          <a:xfrm>
            <a:off x="4780042" y="4322127"/>
            <a:ext cx="4068453" cy="2305254"/>
            <a:chOff x="4788014" y="4322128"/>
            <a:chExt cx="4068453" cy="2305254"/>
          </a:xfrm>
        </p:grpSpPr>
        <p:grpSp>
          <p:nvGrpSpPr>
            <p:cNvPr id="2" name="Groep 1"/>
            <p:cNvGrpSpPr/>
            <p:nvPr/>
          </p:nvGrpSpPr>
          <p:grpSpPr>
            <a:xfrm>
              <a:off x="4788014" y="4322128"/>
              <a:ext cx="4068453" cy="2305254"/>
              <a:chOff x="4788024" y="3716034"/>
              <a:chExt cx="4068453" cy="2305254"/>
            </a:xfrm>
          </p:grpSpPr>
          <p:sp>
            <p:nvSpPr>
              <p:cNvPr id="13" name="Afgeronde rechthoek 12"/>
              <p:cNvSpPr/>
              <p:nvPr/>
            </p:nvSpPr>
            <p:spPr>
              <a:xfrm>
                <a:off x="4788024" y="3716034"/>
                <a:ext cx="4068453" cy="2305254"/>
              </a:xfrm>
              <a:prstGeom prst="roundRect">
                <a:avLst>
                  <a:gd name="adj" fmla="val 381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Tekstvak 13">
                <a:extLst>
                  <a:ext uri="{FF2B5EF4-FFF2-40B4-BE49-F238E27FC236}">
                    <a16:creationId xmlns:a16="http://schemas.microsoft.com/office/drawing/2014/main" id="{6FBEBE03-CF57-4AA8-93B8-EE324CC94446}"/>
                  </a:ext>
                </a:extLst>
              </p:cNvPr>
              <p:cNvSpPr txBox="1"/>
              <p:nvPr/>
            </p:nvSpPr>
            <p:spPr>
              <a:xfrm>
                <a:off x="5609248" y="3819167"/>
                <a:ext cx="2398414" cy="276999"/>
              </a:xfrm>
              <a:prstGeom prst="rect">
                <a:avLst/>
              </a:prstGeom>
              <a:solidFill>
                <a:schemeClr val="bg1"/>
              </a:solidFill>
              <a:ln>
                <a:solidFill>
                  <a:schemeClr val="tx2"/>
                </a:solidFill>
              </a:ln>
            </p:spPr>
            <p:txBody>
              <a:bodyPr wrap="square" rtlCol="0">
                <a:spAutoFit/>
              </a:bodyPr>
              <a:lstStyle/>
              <a:p>
                <a:r>
                  <a:rPr lang="en-GB" sz="1200" dirty="0">
                    <a:latin typeface="Arial" panose="020B0604020202020204" pitchFamily="34" charset="0"/>
                    <a:cs typeface="Arial" panose="020B0604020202020204" pitchFamily="34" charset="0"/>
                  </a:rPr>
                  <a:t>M</a:t>
                </a:r>
                <a:r>
                  <a:rPr lang="nl-NL" sz="1200" dirty="0" err="1">
                    <a:latin typeface="Arial" panose="020B0604020202020204" pitchFamily="34" charset="0"/>
                    <a:cs typeface="Arial" panose="020B0604020202020204" pitchFamily="34" charset="0"/>
                  </a:rPr>
                  <a:t>aslow</a:t>
                </a:r>
                <a:r>
                  <a:rPr lang="nl-NL" sz="1200" dirty="0">
                    <a:latin typeface="Arial" panose="020B0604020202020204" pitchFamily="34" charset="0"/>
                    <a:cs typeface="Arial" panose="020B0604020202020204" pitchFamily="34" charset="0"/>
                  </a:rPr>
                  <a:t> en zijn behoeftepiramide</a:t>
                </a:r>
              </a:p>
            </p:txBody>
          </p:sp>
        </p:grpSp>
        <p:pic>
          <p:nvPicPr>
            <p:cNvPr id="3" name="Picture 2">
              <a:hlinkClick r:id="rId4"/>
              <a:extLst>
                <a:ext uri="{FF2B5EF4-FFF2-40B4-BE49-F238E27FC236}">
                  <a16:creationId xmlns:a16="http://schemas.microsoft.com/office/drawing/2014/main" id="{73613F3F-0DE2-4F08-A56C-74675CC9EBE0}"/>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148064" y="4795365"/>
              <a:ext cx="3320763" cy="1718800"/>
            </a:xfrm>
            <a:prstGeom prst="rect">
              <a:avLst/>
            </a:prstGeom>
          </p:spPr>
        </p:pic>
      </p:grpSp>
    </p:spTree>
    <p:extLst>
      <p:ext uri="{BB962C8B-B14F-4D97-AF65-F5344CB8AC3E}">
        <p14:creationId xmlns:p14="http://schemas.microsoft.com/office/powerpoint/2010/main" val="2910689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0-#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A picture containing umbrella, sign&#10;&#10;Description automatically generated">
            <a:extLst>
              <a:ext uri="{FF2B5EF4-FFF2-40B4-BE49-F238E27FC236}">
                <a16:creationId xmlns:a16="http://schemas.microsoft.com/office/drawing/2014/main" id="{9B9DBFEE-20CA-4B57-852B-63FD4EBC0B85}"/>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988840" y="1"/>
            <a:ext cx="13177464" cy="6896206"/>
          </a:xfrm>
          <a:prstGeom prst="rect">
            <a:avLst/>
          </a:prstGeom>
        </p:spPr>
      </p:pic>
      <p:grpSp>
        <p:nvGrpSpPr>
          <p:cNvPr id="5" name="Groep 6"/>
          <p:cNvGrpSpPr/>
          <p:nvPr/>
        </p:nvGrpSpPr>
        <p:grpSpPr>
          <a:xfrm>
            <a:off x="4788023" y="157466"/>
            <a:ext cx="4160667" cy="4335550"/>
            <a:chOff x="-648580" y="234849"/>
            <a:chExt cx="4068452" cy="2717626"/>
          </a:xfrm>
        </p:grpSpPr>
        <p:sp>
          <p:nvSpPr>
            <p:cNvPr id="6" name="Afgeronde rechthoek 5"/>
            <p:cNvSpPr/>
            <p:nvPr/>
          </p:nvSpPr>
          <p:spPr>
            <a:xfrm>
              <a:off x="-648580" y="234849"/>
              <a:ext cx="4068452" cy="2030777"/>
            </a:xfrm>
            <a:prstGeom prst="roundRect">
              <a:avLst>
                <a:gd name="adj" fmla="val 381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mc:AlternateContent xmlns:mc="http://schemas.openxmlformats.org/markup-compatibility/2006" xmlns:a14="http://schemas.microsoft.com/office/drawing/2010/main">
          <mc:Choice Requires="a14">
            <p:sp>
              <p:nvSpPr>
                <p:cNvPr id="7" name="Tekstvak 6"/>
                <p:cNvSpPr txBox="1"/>
                <p:nvPr/>
              </p:nvSpPr>
              <p:spPr>
                <a:xfrm>
                  <a:off x="-499484" y="292809"/>
                  <a:ext cx="3857164" cy="2659666"/>
                </a:xfrm>
                <a:prstGeom prst="rect">
                  <a:avLst/>
                </a:prstGeom>
                <a:noFill/>
              </p:spPr>
              <p:txBody>
                <a:bodyPr wrap="square" rtlCol="0">
                  <a:spAutoFit/>
                </a:bodyPr>
                <a:lstStyle/>
                <a:p>
                  <a:r>
                    <a:rPr lang="nl-NL" dirty="0">
                      <a:latin typeface="Arial" panose="020B0604020202020204" pitchFamily="34" charset="0"/>
                      <a:cs typeface="Arial" panose="020B0604020202020204" pitchFamily="34" charset="0"/>
                    </a:rPr>
                    <a:t>Motivatietheorieën</a:t>
                  </a:r>
                  <a:endParaRPr lang="nl-NL" sz="1200" dirty="0">
                    <a:latin typeface="Arial" panose="020B0604020202020204" pitchFamily="34" charset="0"/>
                    <a:cs typeface="Arial" panose="020B0604020202020204" pitchFamily="34" charset="0"/>
                  </a:endParaRPr>
                </a:p>
                <a:p>
                  <a:r>
                    <a:rPr lang="nl-NL" sz="1200" dirty="0">
                      <a:latin typeface="Arial" panose="020B0604020202020204" pitchFamily="34" charset="0"/>
                      <a:cs typeface="Arial" panose="020B0604020202020204" pitchFamily="34" charset="0"/>
                    </a:rPr>
                    <a:t>verwachtingstheorie van Vroom</a:t>
                  </a:r>
                </a:p>
                <a:p>
                  <a:pPr marL="171450" indent="-171450">
                    <a:buFont typeface="Arial" panose="020B0604020202020204" pitchFamily="34" charset="0"/>
                    <a:buChar char="•"/>
                  </a:pPr>
                  <a14:m>
                    <m:oMath xmlns:m="http://schemas.openxmlformats.org/officeDocument/2006/math">
                      <m:r>
                        <m:rPr>
                          <m:nor/>
                        </m:rPr>
                        <a:rPr lang="nl-NL" sz="1200" i="1">
                          <a:latin typeface="Arial" panose="020B0604020202020204" pitchFamily="34" charset="0"/>
                          <a:ea typeface="Calibri" panose="020F0502020204030204" pitchFamily="34" charset="0"/>
                        </a:rPr>
                        <m:t>motivatiesterkte</m:t>
                      </m:r>
                      <m:r>
                        <m:rPr>
                          <m:nor/>
                        </m:rPr>
                        <a:rPr lang="nl-NL" sz="1200" b="0" i="1" smtClean="0">
                          <a:latin typeface="Arial" panose="020B0604020202020204" pitchFamily="34" charset="0"/>
                          <a:ea typeface="Calibri" panose="020F0502020204030204" pitchFamily="34" charset="0"/>
                        </a:rPr>
                        <m:t> </m:t>
                      </m:r>
                      <m:r>
                        <m:rPr>
                          <m:nor/>
                        </m:rPr>
                        <a:rPr lang="nl-NL" sz="1200" i="1">
                          <a:latin typeface="Arial" panose="020B0604020202020204" pitchFamily="34" charset="0"/>
                          <a:ea typeface="Calibri" panose="020F0502020204030204" pitchFamily="34" charset="0"/>
                        </a:rPr>
                        <m:t>=</m:t>
                      </m:r>
                      <m:r>
                        <m:rPr>
                          <m:nor/>
                        </m:rPr>
                        <a:rPr lang="nl-NL" sz="1200" b="0" i="1" smtClean="0">
                          <a:latin typeface="Arial" panose="020B0604020202020204" pitchFamily="34" charset="0"/>
                          <a:ea typeface="Calibri" panose="020F0502020204030204" pitchFamily="34" charset="0"/>
                        </a:rPr>
                        <m:t> </m:t>
                      </m:r>
                      <m:r>
                        <m:rPr>
                          <m:nor/>
                        </m:rPr>
                        <a:rPr lang="nl-NL" sz="1200" i="1">
                          <a:latin typeface="Arial" panose="020B0604020202020204" pitchFamily="34" charset="0"/>
                          <a:ea typeface="Calibri" panose="020F0502020204030204" pitchFamily="34" charset="0"/>
                        </a:rPr>
                        <m:t>verwachting</m:t>
                      </m:r>
                      <m:r>
                        <m:rPr>
                          <m:nor/>
                        </m:rPr>
                        <a:rPr lang="nl-NL" sz="1200" i="1">
                          <a:latin typeface="Arial" panose="020B0604020202020204" pitchFamily="34" charset="0"/>
                          <a:ea typeface="Calibri" panose="020F0502020204030204" pitchFamily="34" charset="0"/>
                        </a:rPr>
                        <m:t> </m:t>
                      </m:r>
                      <m:r>
                        <m:rPr>
                          <m:nor/>
                        </m:rPr>
                        <a:rPr lang="nl-NL" sz="1200" i="1">
                          <a:latin typeface="Arial" panose="020B0604020202020204" pitchFamily="34" charset="0"/>
                          <a:ea typeface="Calibri" panose="020F0502020204030204" pitchFamily="34" charset="0"/>
                        </a:rPr>
                        <m:t>x</m:t>
                      </m:r>
                      <m:r>
                        <m:rPr>
                          <m:nor/>
                        </m:rPr>
                        <a:rPr lang="nl-NL" sz="1200" i="1">
                          <a:latin typeface="Arial" panose="020B0604020202020204" pitchFamily="34" charset="0"/>
                          <a:ea typeface="Calibri" panose="020F0502020204030204" pitchFamily="34" charset="0"/>
                        </a:rPr>
                        <m:t> </m:t>
                      </m:r>
                      <m:r>
                        <m:rPr>
                          <m:nor/>
                        </m:rPr>
                        <a:rPr lang="nl-NL" sz="1200" i="1">
                          <a:latin typeface="Arial" panose="020B0604020202020204" pitchFamily="34" charset="0"/>
                          <a:ea typeface="Calibri" panose="020F0502020204030204" pitchFamily="34" charset="0"/>
                        </a:rPr>
                        <m:t>instrumentaliteit</m:t>
                      </m:r>
                      <m:r>
                        <m:rPr>
                          <m:nor/>
                        </m:rPr>
                        <a:rPr lang="nl-NL" sz="1200" i="1">
                          <a:latin typeface="Arial" panose="020B0604020202020204" pitchFamily="34" charset="0"/>
                          <a:ea typeface="Calibri" panose="020F0502020204030204" pitchFamily="34" charset="0"/>
                        </a:rPr>
                        <m:t> </m:t>
                      </m:r>
                      <m:r>
                        <m:rPr>
                          <m:nor/>
                        </m:rPr>
                        <a:rPr lang="nl-NL" sz="1200" i="1">
                          <a:latin typeface="Arial" panose="020B0604020202020204" pitchFamily="34" charset="0"/>
                          <a:ea typeface="Calibri" panose="020F0502020204030204" pitchFamily="34" charset="0"/>
                        </a:rPr>
                        <m:t>x</m:t>
                      </m:r>
                      <m:r>
                        <m:rPr>
                          <m:nor/>
                        </m:rPr>
                        <a:rPr lang="nl-NL" sz="1200" i="1">
                          <a:latin typeface="Arial" panose="020B0604020202020204" pitchFamily="34" charset="0"/>
                          <a:ea typeface="Calibri" panose="020F0502020204030204" pitchFamily="34" charset="0"/>
                        </a:rPr>
                        <m:t> </m:t>
                      </m:r>
                      <m:r>
                        <m:rPr>
                          <m:nor/>
                        </m:rPr>
                        <a:rPr lang="nl-NL" sz="1200" i="1">
                          <a:latin typeface="Arial" panose="020B0604020202020204" pitchFamily="34" charset="0"/>
                          <a:ea typeface="Calibri" panose="020F0502020204030204" pitchFamily="34" charset="0"/>
                        </a:rPr>
                        <m:t>valentie</m:t>
                      </m:r>
                    </m:oMath>
                  </a14:m>
                  <a:endParaRPr lang="nl-NL" sz="1200" i="1"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nl-NL" sz="1200" dirty="0">
                      <a:latin typeface="Arial" panose="020B0604020202020204" pitchFamily="34" charset="0"/>
                      <a:cs typeface="Arial" panose="020B0604020202020204" pitchFamily="34" charset="0"/>
                    </a:rPr>
                    <a:t>De kans op het succesvol uitvoeren van de taak, de mate waarin de taak bijdraagt aan gewenste resultaten en de waarde van die resultaten bepaalt de motivatiesterkte. Dus om je medewerkers te motiveren, draag je in deze drie factoren bij.</a:t>
                  </a:r>
                </a:p>
                <a:p>
                  <a:pPr marL="171450" indent="-171450">
                    <a:buFont typeface="Arial" panose="020B0604020202020204" pitchFamily="34" charset="0"/>
                    <a:buChar char="•"/>
                  </a:pPr>
                  <a:endParaRPr lang="nl-NL" sz="1200" dirty="0">
                    <a:latin typeface="Arial" panose="020B0604020202020204" pitchFamily="34" charset="0"/>
                    <a:cs typeface="Arial" panose="020B0604020202020204" pitchFamily="34" charset="0"/>
                  </a:endParaRPr>
                </a:p>
                <a:p>
                  <a:r>
                    <a:rPr lang="nl-NL" sz="1200" dirty="0">
                      <a:latin typeface="Arial" panose="020B0604020202020204" pitchFamily="34" charset="0"/>
                      <a:cs typeface="Arial" panose="020B0604020202020204" pitchFamily="34" charset="0"/>
                    </a:rPr>
                    <a:t>motivatie-hygiënetheorie van Herzberg</a:t>
                  </a:r>
                </a:p>
                <a:p>
                  <a:pPr marL="171450" indent="-171450">
                    <a:buFont typeface="Arial" panose="020B0604020202020204" pitchFamily="34" charset="0"/>
                    <a:buChar char="•"/>
                  </a:pPr>
                  <a:r>
                    <a:rPr lang="nl-NL" sz="1200" dirty="0">
                      <a:latin typeface="Arial" panose="020B0604020202020204" pitchFamily="34" charset="0"/>
                      <a:cs typeface="Arial" panose="020B0604020202020204" pitchFamily="34" charset="0"/>
                    </a:rPr>
                    <a:t>Motivatie wordt positief beïnvloed door motivators (</a:t>
                  </a:r>
                  <a:r>
                    <a:rPr lang="nl-NL" sz="1200" dirty="0" err="1">
                      <a:latin typeface="Arial" panose="020B0604020202020204" pitchFamily="34" charset="0"/>
                      <a:cs typeface="Arial" panose="020B0604020202020204" pitchFamily="34" charset="0"/>
                    </a:rPr>
                    <a:t>satisfiers</a:t>
                  </a:r>
                  <a:r>
                    <a:rPr lang="nl-NL" sz="1200" dirty="0">
                      <a:latin typeface="Arial" panose="020B0604020202020204" pitchFamily="34" charset="0"/>
                      <a:cs typeface="Arial" panose="020B0604020202020204" pitchFamily="34" charset="0"/>
                    </a:rPr>
                    <a:t>) en negatief door hygiënefactoren (</a:t>
                  </a:r>
                  <a:r>
                    <a:rPr lang="nl-NL" sz="1200" dirty="0" err="1">
                      <a:latin typeface="Arial" panose="020B0604020202020204" pitchFamily="34" charset="0"/>
                      <a:cs typeface="Arial" panose="020B0604020202020204" pitchFamily="34" charset="0"/>
                    </a:rPr>
                    <a:t>dissatisfiers</a:t>
                  </a:r>
                  <a:r>
                    <a:rPr lang="nl-NL" sz="1200" dirty="0">
                      <a:latin typeface="Arial" panose="020B0604020202020204" pitchFamily="34" charset="0"/>
                      <a:cs typeface="Arial" panose="020B0604020202020204" pitchFamily="34" charset="0"/>
                    </a:rPr>
                    <a:t>)</a:t>
                  </a:r>
                </a:p>
                <a:p>
                  <a:pPr marL="171450" indent="-171450">
                    <a:buFont typeface="Arial" panose="020B0604020202020204" pitchFamily="34" charset="0"/>
                    <a:buChar char="•"/>
                  </a:pPr>
                  <a:r>
                    <a:rPr lang="nl-NL" sz="1200" dirty="0">
                      <a:latin typeface="Arial" panose="020B0604020202020204" pitchFamily="34" charset="0"/>
                      <a:ea typeface="Calibri" panose="020F0502020204030204" pitchFamily="34" charset="0"/>
                      <a:cs typeface="Times New Roman" panose="02020603050405020304" pitchFamily="18" charset="0"/>
                    </a:rPr>
                    <a:t>Hygiënefactoren moeten acceptabel zijn, anders zijn de medewerkers niet gemotiveerd.</a:t>
                  </a:r>
                  <a:endParaRPr lang="nl-NL"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nl-NL"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nl-NL"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nl-NL"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nl-NL" sz="1200" dirty="0">
                    <a:latin typeface="Arial" panose="020B0604020202020204" pitchFamily="34" charset="0"/>
                    <a:cs typeface="Arial" panose="020B0604020202020204" pitchFamily="34" charset="0"/>
                  </a:endParaRPr>
                </a:p>
                <a:p>
                  <a:endParaRPr lang="nl-NL" sz="1200" dirty="0">
                    <a:latin typeface="Arial" panose="020B0604020202020204" pitchFamily="34" charset="0"/>
                    <a:cs typeface="Arial" panose="020B0604020202020204" pitchFamily="34" charset="0"/>
                  </a:endParaRPr>
                </a:p>
                <a:p>
                  <a:endParaRPr lang="nl-NL" sz="1200" dirty="0">
                    <a:latin typeface="Arial" panose="020B0604020202020204" pitchFamily="34" charset="0"/>
                    <a:cs typeface="Arial" panose="020B0604020202020204" pitchFamily="34" charset="0"/>
                  </a:endParaRPr>
                </a:p>
              </p:txBody>
            </p:sp>
          </mc:Choice>
          <mc:Fallback xmlns="">
            <p:sp>
              <p:nvSpPr>
                <p:cNvPr id="7" name="Tekstvak 6"/>
                <p:cNvSpPr txBox="1">
                  <a:spLocks noRot="1" noChangeAspect="1" noMove="1" noResize="1" noEditPoints="1" noAdjustHandles="1" noChangeArrowheads="1" noChangeShapeType="1" noTextEdit="1"/>
                </p:cNvSpPr>
                <p:nvPr/>
              </p:nvSpPr>
              <p:spPr>
                <a:xfrm>
                  <a:off x="-499484" y="292809"/>
                  <a:ext cx="3857164" cy="2659666"/>
                </a:xfrm>
                <a:prstGeom prst="rect">
                  <a:avLst/>
                </a:prstGeom>
                <a:blipFill>
                  <a:blip r:embed="rId3"/>
                  <a:stretch>
                    <a:fillRect l="-1235" t="-718"/>
                  </a:stretch>
                </a:blipFill>
              </p:spPr>
              <p:txBody>
                <a:bodyPr/>
                <a:lstStyle/>
                <a:p>
                  <a:r>
                    <a:rPr lang="nl-NL">
                      <a:noFill/>
                    </a:rPr>
                    <a:t> </a:t>
                  </a:r>
                </a:p>
              </p:txBody>
            </p:sp>
          </mc:Fallback>
        </mc:AlternateContent>
      </p:grpSp>
      <p:grpSp>
        <p:nvGrpSpPr>
          <p:cNvPr id="8" name="Groep 17"/>
          <p:cNvGrpSpPr/>
          <p:nvPr/>
        </p:nvGrpSpPr>
        <p:grpSpPr>
          <a:xfrm>
            <a:off x="4788017" y="3530740"/>
            <a:ext cx="4068453" cy="657902"/>
            <a:chOff x="4788024" y="2708920"/>
            <a:chExt cx="4071495" cy="657902"/>
          </a:xfrm>
        </p:grpSpPr>
        <p:sp>
          <p:nvSpPr>
            <p:cNvPr id="9" name="Afgeronde rechthoek 8"/>
            <p:cNvSpPr/>
            <p:nvPr/>
          </p:nvSpPr>
          <p:spPr>
            <a:xfrm>
              <a:off x="4788024" y="2708920"/>
              <a:ext cx="4071495" cy="657902"/>
            </a:xfrm>
            <a:prstGeom prst="roundRect">
              <a:avLst>
                <a:gd name="adj" fmla="val 3810"/>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0" name="Tekstvak 9"/>
            <p:cNvSpPr txBox="1"/>
            <p:nvPr/>
          </p:nvSpPr>
          <p:spPr>
            <a:xfrm>
              <a:off x="4940619" y="2720491"/>
              <a:ext cx="3612914" cy="646331"/>
            </a:xfrm>
            <a:prstGeom prst="rect">
              <a:avLst/>
            </a:prstGeom>
            <a:noFill/>
          </p:spPr>
          <p:txBody>
            <a:bodyPr wrap="square" rtlCol="0">
              <a:spAutoFit/>
            </a:bodyPr>
            <a:lstStyle/>
            <a:p>
              <a:r>
                <a:rPr lang="nl-NL" sz="1200" i="1" dirty="0">
                  <a:latin typeface="Arial" panose="020B0604020202020204" pitchFamily="34" charset="0"/>
                  <a:cs typeface="Arial" panose="020B0604020202020204" pitchFamily="34" charset="0"/>
                </a:rPr>
                <a:t>Noem eens een voorbeeld uit je eigen leven waarin je de verwachtingstheorie van Vroom terugziet?</a:t>
              </a:r>
            </a:p>
          </p:txBody>
        </p:sp>
      </p:grpSp>
      <p:pic>
        <p:nvPicPr>
          <p:cNvPr id="18" name="Afbeelding 17"/>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79513" y="5805264"/>
            <a:ext cx="780308" cy="940745"/>
          </a:xfrm>
          <a:prstGeom prst="rect">
            <a:avLst/>
          </a:prstGeom>
        </p:spPr>
      </p:pic>
      <p:grpSp>
        <p:nvGrpSpPr>
          <p:cNvPr id="4" name="Group 3">
            <a:extLst>
              <a:ext uri="{FF2B5EF4-FFF2-40B4-BE49-F238E27FC236}">
                <a16:creationId xmlns:a16="http://schemas.microsoft.com/office/drawing/2014/main" id="{BD7E3AD6-F7A6-4AF2-A8A5-C24A30A0D831}"/>
              </a:ext>
            </a:extLst>
          </p:cNvPr>
          <p:cNvGrpSpPr/>
          <p:nvPr/>
        </p:nvGrpSpPr>
        <p:grpSpPr>
          <a:xfrm>
            <a:off x="4737713" y="4335325"/>
            <a:ext cx="4068453" cy="2305254"/>
            <a:chOff x="4788014" y="4322128"/>
            <a:chExt cx="4068453" cy="2305254"/>
          </a:xfrm>
        </p:grpSpPr>
        <p:sp>
          <p:nvSpPr>
            <p:cNvPr id="13" name="Afgeronde rechthoek 12"/>
            <p:cNvSpPr/>
            <p:nvPr/>
          </p:nvSpPr>
          <p:spPr>
            <a:xfrm>
              <a:off x="4788014" y="4322128"/>
              <a:ext cx="4068453" cy="2305254"/>
            </a:xfrm>
            <a:prstGeom prst="roundRect">
              <a:avLst>
                <a:gd name="adj" fmla="val 381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3" name="Picture 2">
              <a:hlinkClick r:id="rId5"/>
              <a:extLst>
                <a:ext uri="{FF2B5EF4-FFF2-40B4-BE49-F238E27FC236}">
                  <a16:creationId xmlns:a16="http://schemas.microsoft.com/office/drawing/2014/main" id="{7F03320C-B0D2-4528-B677-54E0312C2154}"/>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5630413" y="4493841"/>
              <a:ext cx="2559652" cy="2025821"/>
            </a:xfrm>
            <a:prstGeom prst="rect">
              <a:avLst/>
            </a:prstGeom>
            <a:ln>
              <a:solidFill>
                <a:schemeClr val="bg1">
                  <a:lumMod val="85000"/>
                </a:schemeClr>
              </a:solidFill>
            </a:ln>
          </p:spPr>
        </p:pic>
      </p:grpSp>
    </p:spTree>
    <p:extLst>
      <p:ext uri="{BB962C8B-B14F-4D97-AF65-F5344CB8AC3E}">
        <p14:creationId xmlns:p14="http://schemas.microsoft.com/office/powerpoint/2010/main" val="579195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0-#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A group of people around each other&#10;&#10;Description automatically generated">
            <a:extLst>
              <a:ext uri="{FF2B5EF4-FFF2-40B4-BE49-F238E27FC236}">
                <a16:creationId xmlns:a16="http://schemas.microsoft.com/office/drawing/2014/main" id="{3D748D82-EC2F-450A-B6DC-B9BB1B158F05}"/>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143000" y="0"/>
            <a:ext cx="10287000" cy="6858000"/>
          </a:xfrm>
          <a:prstGeom prst="rect">
            <a:avLst/>
          </a:prstGeom>
        </p:spPr>
      </p:pic>
      <p:grpSp>
        <p:nvGrpSpPr>
          <p:cNvPr id="5" name="Groep 6"/>
          <p:cNvGrpSpPr/>
          <p:nvPr/>
        </p:nvGrpSpPr>
        <p:grpSpPr>
          <a:xfrm>
            <a:off x="4831474" y="157464"/>
            <a:ext cx="4133014" cy="4139480"/>
            <a:chOff x="-605130" y="234848"/>
            <a:chExt cx="4133014" cy="3122890"/>
          </a:xfrm>
        </p:grpSpPr>
        <p:sp>
          <p:nvSpPr>
            <p:cNvPr id="6" name="Afgeronde rechthoek 5"/>
            <p:cNvSpPr/>
            <p:nvPr/>
          </p:nvSpPr>
          <p:spPr>
            <a:xfrm>
              <a:off x="-605130" y="234848"/>
              <a:ext cx="4133014" cy="2399143"/>
            </a:xfrm>
            <a:prstGeom prst="roundRect">
              <a:avLst>
                <a:gd name="adj" fmla="val 381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Tekstvak 6"/>
            <p:cNvSpPr txBox="1"/>
            <p:nvPr/>
          </p:nvSpPr>
          <p:spPr>
            <a:xfrm>
              <a:off x="-499484" y="292809"/>
              <a:ext cx="3857164" cy="3064929"/>
            </a:xfrm>
            <a:prstGeom prst="rect">
              <a:avLst/>
            </a:prstGeom>
            <a:noFill/>
          </p:spPr>
          <p:txBody>
            <a:bodyPr wrap="square" rtlCol="0">
              <a:spAutoFit/>
            </a:bodyPr>
            <a:lstStyle/>
            <a:p>
              <a:r>
                <a:rPr lang="nl-NL" dirty="0">
                  <a:latin typeface="Arial" panose="020B0604020202020204" pitchFamily="34" charset="0"/>
                  <a:cs typeface="Arial" panose="020B0604020202020204" pitchFamily="34" charset="0"/>
                </a:rPr>
                <a:t>Motivatie verhogen</a:t>
              </a:r>
              <a:endParaRPr lang="nl-NL" sz="11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nl-NL" sz="1200" dirty="0">
                  <a:latin typeface="Arial" panose="020B0604020202020204" pitchFamily="34" charset="0"/>
                  <a:cs typeface="Arial" panose="020B0604020202020204" pitchFamily="34" charset="0"/>
                </a:rPr>
                <a:t>beloning en omstandigheden verbeteren, bijvoorbeeld salaris en baanzekerheid</a:t>
              </a:r>
            </a:p>
            <a:p>
              <a:pPr marL="171450" indent="-171450">
                <a:buFont typeface="Arial" panose="020B0604020202020204" pitchFamily="34" charset="0"/>
                <a:buChar char="•"/>
              </a:pPr>
              <a:endParaRPr lang="nl-NL"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nl-NL" sz="1200" dirty="0">
                  <a:latin typeface="Arial" panose="020B0604020202020204" pitchFamily="34" charset="0"/>
                  <a:cs typeface="Arial" panose="020B0604020202020204" pitchFamily="34" charset="0"/>
                </a:rPr>
                <a:t>functie-inhoud aanpassen door taakverrijking, taakverbreding en taakroulatie</a:t>
              </a:r>
            </a:p>
            <a:p>
              <a:pPr marL="171450" indent="-171450">
                <a:buFont typeface="Arial" panose="020B0604020202020204" pitchFamily="34" charset="0"/>
                <a:buChar char="•"/>
              </a:pPr>
              <a:endParaRPr lang="nl-NL"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nl-NL" sz="1200" dirty="0">
                  <a:latin typeface="Arial" panose="020B0604020202020204" pitchFamily="34" charset="0"/>
                  <a:cs typeface="Arial" panose="020B0604020202020204" pitchFamily="34" charset="0"/>
                </a:rPr>
                <a:t>werken met </a:t>
              </a:r>
              <a:r>
                <a:rPr lang="nl-NL" sz="1200" dirty="0" err="1">
                  <a:latin typeface="Arial" panose="020B0604020202020204" pitchFamily="34" charset="0"/>
                  <a:cs typeface="Arial" panose="020B0604020202020204" pitchFamily="34" charset="0"/>
                </a:rPr>
                <a:t>strokes</a:t>
              </a:r>
              <a:endParaRPr lang="nl-NL"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nl-NL" sz="1200" dirty="0" err="1">
                  <a:latin typeface="Arial" panose="020B0604020202020204" pitchFamily="34" charset="0"/>
                  <a:cs typeface="Arial" panose="020B0604020202020204" pitchFamily="34" charset="0"/>
                </a:rPr>
                <a:t>stroke</a:t>
              </a:r>
              <a:r>
                <a:rPr lang="nl-NL" sz="1200" dirty="0">
                  <a:latin typeface="Arial" panose="020B0604020202020204" pitchFamily="34" charset="0"/>
                  <a:cs typeface="Arial" panose="020B0604020202020204" pitchFamily="34" charset="0"/>
                </a:rPr>
                <a:t> = positieve of negatieve aandacht van de leidinggevende aan de medewerker</a:t>
              </a:r>
            </a:p>
            <a:p>
              <a:pPr marL="171450" indent="-171450">
                <a:buFont typeface="Arial" panose="020B0604020202020204" pitchFamily="34" charset="0"/>
                <a:buChar char="•"/>
              </a:pPr>
              <a:r>
                <a:rPr lang="nl-NL" sz="1200" dirty="0">
                  <a:latin typeface="Arial" panose="020B0604020202020204" pitchFamily="34" charset="0"/>
                  <a:cs typeface="Arial" panose="020B0604020202020204" pitchFamily="34" charset="0"/>
                </a:rPr>
                <a:t>positief, neutraal of negatief</a:t>
              </a:r>
            </a:p>
            <a:p>
              <a:pPr marL="171450" indent="-171450">
                <a:buFont typeface="Arial" panose="020B0604020202020204" pitchFamily="34" charset="0"/>
                <a:buChar char="•"/>
              </a:pPr>
              <a:endParaRPr lang="nl-NL"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nl-NL" sz="1200" dirty="0">
                  <a:latin typeface="Arial" panose="020B0604020202020204" pitchFamily="34" charset="0"/>
                  <a:cs typeface="Arial" panose="020B0604020202020204" pitchFamily="34" charset="0"/>
                </a:rPr>
                <a:t>Emotionele bankrekening in balans houden staat voor het opgebouwde vertrouwen en de goodwill die de leidinggevende heeft opgebouwd.</a:t>
              </a:r>
            </a:p>
            <a:p>
              <a:pPr marL="171450" indent="-171450">
                <a:buFont typeface="Arial" panose="020B0604020202020204" pitchFamily="34" charset="0"/>
                <a:buChar char="•"/>
              </a:pPr>
              <a:endParaRPr lang="nl-NL"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nl-NL"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nl-NL"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nl-NL" sz="1200" dirty="0">
                <a:latin typeface="Arial" panose="020B0604020202020204" pitchFamily="34" charset="0"/>
                <a:cs typeface="Arial" panose="020B0604020202020204" pitchFamily="34" charset="0"/>
              </a:endParaRPr>
            </a:p>
            <a:p>
              <a:endParaRPr lang="nl-NL" sz="1200" dirty="0">
                <a:latin typeface="Arial" panose="020B0604020202020204" pitchFamily="34" charset="0"/>
                <a:cs typeface="Arial" panose="020B0604020202020204" pitchFamily="34" charset="0"/>
              </a:endParaRPr>
            </a:p>
            <a:p>
              <a:endParaRPr lang="nl-NL" sz="1200" dirty="0">
                <a:latin typeface="Arial" panose="020B0604020202020204" pitchFamily="34" charset="0"/>
                <a:cs typeface="Arial" panose="020B0604020202020204" pitchFamily="34" charset="0"/>
              </a:endParaRPr>
            </a:p>
          </p:txBody>
        </p:sp>
      </p:grpSp>
      <p:grpSp>
        <p:nvGrpSpPr>
          <p:cNvPr id="8" name="Groep 17"/>
          <p:cNvGrpSpPr/>
          <p:nvPr/>
        </p:nvGrpSpPr>
        <p:grpSpPr>
          <a:xfrm>
            <a:off x="4809777" y="3527232"/>
            <a:ext cx="5064626" cy="455987"/>
            <a:chOff x="4766311" y="2720384"/>
            <a:chExt cx="5068412" cy="455987"/>
          </a:xfrm>
        </p:grpSpPr>
        <p:sp>
          <p:nvSpPr>
            <p:cNvPr id="9" name="Afgeronde rechthoek 8"/>
            <p:cNvSpPr/>
            <p:nvPr/>
          </p:nvSpPr>
          <p:spPr>
            <a:xfrm>
              <a:off x="4766311" y="2720384"/>
              <a:ext cx="4071495" cy="455987"/>
            </a:xfrm>
            <a:prstGeom prst="roundRect">
              <a:avLst>
                <a:gd name="adj" fmla="val 3810"/>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0" name="Tekstvak 9"/>
            <p:cNvSpPr txBox="1"/>
            <p:nvPr/>
          </p:nvSpPr>
          <p:spPr>
            <a:xfrm>
              <a:off x="5825469" y="2818976"/>
              <a:ext cx="4009254" cy="276999"/>
            </a:xfrm>
            <a:prstGeom prst="rect">
              <a:avLst/>
            </a:prstGeom>
            <a:noFill/>
          </p:spPr>
          <p:txBody>
            <a:bodyPr wrap="square" rtlCol="0">
              <a:spAutoFit/>
            </a:bodyPr>
            <a:lstStyle/>
            <a:p>
              <a:r>
                <a:rPr lang="nl-NL" sz="1200" i="1" dirty="0">
                  <a:latin typeface="Arial" panose="020B0604020202020204" pitchFamily="34" charset="0"/>
                  <a:cs typeface="Arial" panose="020B0604020202020204" pitchFamily="34" charset="0"/>
                </a:rPr>
                <a:t>Wat motiveert jou? </a:t>
              </a:r>
            </a:p>
          </p:txBody>
        </p:sp>
      </p:grpSp>
      <p:pic>
        <p:nvPicPr>
          <p:cNvPr id="18" name="Afbeelding 1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79513" y="5805264"/>
            <a:ext cx="780308" cy="940745"/>
          </a:xfrm>
          <a:prstGeom prst="rect">
            <a:avLst/>
          </a:prstGeom>
        </p:spPr>
      </p:pic>
      <p:grpSp>
        <p:nvGrpSpPr>
          <p:cNvPr id="17" name="Groep 16">
            <a:extLst>
              <a:ext uri="{FF2B5EF4-FFF2-40B4-BE49-F238E27FC236}">
                <a16:creationId xmlns:a16="http://schemas.microsoft.com/office/drawing/2014/main" id="{37E730F8-7B53-4962-B0C8-AD4C656C1581}"/>
              </a:ext>
            </a:extLst>
          </p:cNvPr>
          <p:cNvGrpSpPr/>
          <p:nvPr/>
        </p:nvGrpSpPr>
        <p:grpSpPr>
          <a:xfrm>
            <a:off x="4831473" y="4351842"/>
            <a:ext cx="4068453" cy="2257865"/>
            <a:chOff x="4831473" y="4351842"/>
            <a:chExt cx="4068453" cy="2257865"/>
          </a:xfrm>
        </p:grpSpPr>
        <p:sp>
          <p:nvSpPr>
            <p:cNvPr id="13" name="Afgeronde rechthoek 12"/>
            <p:cNvSpPr/>
            <p:nvPr/>
          </p:nvSpPr>
          <p:spPr>
            <a:xfrm>
              <a:off x="4831473" y="4351842"/>
              <a:ext cx="4068453" cy="2257865"/>
            </a:xfrm>
            <a:prstGeom prst="roundRect">
              <a:avLst>
                <a:gd name="adj" fmla="val 381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Tekstvak 13">
              <a:extLst>
                <a:ext uri="{FF2B5EF4-FFF2-40B4-BE49-F238E27FC236}">
                  <a16:creationId xmlns:a16="http://schemas.microsoft.com/office/drawing/2014/main" id="{6FBEBE03-CF57-4AA8-93B8-EE324CC94446}"/>
                </a:ext>
              </a:extLst>
            </p:cNvPr>
            <p:cNvSpPr txBox="1"/>
            <p:nvPr/>
          </p:nvSpPr>
          <p:spPr>
            <a:xfrm>
              <a:off x="5461541" y="4419517"/>
              <a:ext cx="2808311" cy="276999"/>
            </a:xfrm>
            <a:prstGeom prst="rect">
              <a:avLst/>
            </a:prstGeom>
            <a:solidFill>
              <a:schemeClr val="bg1"/>
            </a:solidFill>
            <a:ln>
              <a:solidFill>
                <a:schemeClr val="tx2"/>
              </a:solidFill>
            </a:ln>
          </p:spPr>
          <p:txBody>
            <a:bodyPr wrap="square" rtlCol="0">
              <a:spAutoFit/>
            </a:bodyPr>
            <a:lstStyle/>
            <a:p>
              <a:r>
                <a:rPr lang="nl-NL" sz="1200" dirty="0">
                  <a:latin typeface="Arial" panose="020B0604020202020204" pitchFamily="34" charset="0"/>
                  <a:cs typeface="Arial" panose="020B0604020202020204" pitchFamily="34" charset="0"/>
                </a:rPr>
                <a:t>3 tips om je medewerkers te motiveren</a:t>
              </a:r>
            </a:p>
          </p:txBody>
        </p:sp>
        <p:pic>
          <p:nvPicPr>
            <p:cNvPr id="16" name="Afbeelding 15">
              <a:hlinkClick r:id="rId4"/>
              <a:extLst>
                <a:ext uri="{FF2B5EF4-FFF2-40B4-BE49-F238E27FC236}">
                  <a16:creationId xmlns:a16="http://schemas.microsoft.com/office/drawing/2014/main" id="{F6D175BF-D8DD-43C6-B089-D2FA72B385A5}"/>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176258" y="4751414"/>
              <a:ext cx="3378879" cy="1803816"/>
            </a:xfrm>
            <a:prstGeom prst="rect">
              <a:avLst/>
            </a:prstGeom>
          </p:spPr>
        </p:pic>
      </p:grpSp>
    </p:spTree>
    <p:extLst>
      <p:ext uri="{BB962C8B-B14F-4D97-AF65-F5344CB8AC3E}">
        <p14:creationId xmlns:p14="http://schemas.microsoft.com/office/powerpoint/2010/main" val="2290225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0-#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ppt_x"/>
                                          </p:val>
                                        </p:tav>
                                        <p:tav tm="100000">
                                          <p:val>
                                            <p:strVal val="#ppt_x"/>
                                          </p:val>
                                        </p:tav>
                                      </p:tavLst>
                                    </p:anim>
                                    <p:anim calcmode="lin" valueType="num">
                                      <p:cBhvr additive="base">
                                        <p:cTn id="2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A picture containing person, indoor, woman, man&#10;&#10;Description automatically generated">
            <a:extLst>
              <a:ext uri="{FF2B5EF4-FFF2-40B4-BE49-F238E27FC236}">
                <a16:creationId xmlns:a16="http://schemas.microsoft.com/office/drawing/2014/main" id="{DD30C55C-0E48-4F89-9A8D-0907AB2F704C}"/>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144029" y="0"/>
            <a:ext cx="10288030" cy="6858000"/>
          </a:xfrm>
          <a:prstGeom prst="rect">
            <a:avLst/>
          </a:prstGeom>
        </p:spPr>
      </p:pic>
      <p:grpSp>
        <p:nvGrpSpPr>
          <p:cNvPr id="5" name="Groep 6"/>
          <p:cNvGrpSpPr/>
          <p:nvPr/>
        </p:nvGrpSpPr>
        <p:grpSpPr>
          <a:xfrm>
            <a:off x="4788024" y="157466"/>
            <a:ext cx="4068452" cy="3397359"/>
            <a:chOff x="-648580" y="234849"/>
            <a:chExt cx="4068452" cy="2118163"/>
          </a:xfrm>
        </p:grpSpPr>
        <p:sp>
          <p:nvSpPr>
            <p:cNvPr id="6" name="Afgeronde rechthoek 5"/>
            <p:cNvSpPr/>
            <p:nvPr/>
          </p:nvSpPr>
          <p:spPr>
            <a:xfrm>
              <a:off x="-648580" y="234849"/>
              <a:ext cx="4068452" cy="2118163"/>
            </a:xfrm>
            <a:prstGeom prst="roundRect">
              <a:avLst>
                <a:gd name="adj" fmla="val 381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Tekstvak 6"/>
            <p:cNvSpPr txBox="1"/>
            <p:nvPr/>
          </p:nvSpPr>
          <p:spPr>
            <a:xfrm>
              <a:off x="-499484" y="292809"/>
              <a:ext cx="3857164" cy="1784582"/>
            </a:xfrm>
            <a:prstGeom prst="rect">
              <a:avLst/>
            </a:prstGeom>
            <a:noFill/>
          </p:spPr>
          <p:txBody>
            <a:bodyPr wrap="square" rtlCol="0">
              <a:spAutoFit/>
            </a:bodyPr>
            <a:lstStyle/>
            <a:p>
              <a:r>
                <a:rPr lang="nl-NL" dirty="0">
                  <a:latin typeface="Arial" panose="020B0604020202020204" pitchFamily="34" charset="0"/>
                  <a:cs typeface="Arial" panose="020B0604020202020204" pitchFamily="34" charset="0"/>
                </a:rPr>
                <a:t>Beïnvloedingsstrategieën van </a:t>
              </a:r>
              <a:r>
                <a:rPr lang="nl-NL" dirty="0" err="1">
                  <a:latin typeface="Arial" panose="020B0604020202020204" pitchFamily="34" charset="0"/>
                  <a:cs typeface="Arial" panose="020B0604020202020204" pitchFamily="34" charset="0"/>
                </a:rPr>
                <a:t>Cialdini</a:t>
              </a:r>
              <a:endParaRPr lang="nl-NL" dirty="0">
                <a:latin typeface="Arial" panose="020B0604020202020204" pitchFamily="34" charset="0"/>
                <a:cs typeface="Arial" panose="020B0604020202020204" pitchFamily="34" charset="0"/>
              </a:endParaRPr>
            </a:p>
            <a:p>
              <a:pPr marL="228600" indent="-228600">
                <a:buFont typeface="Arial" panose="020B0604020202020204" pitchFamily="34" charset="0"/>
                <a:buChar char="•"/>
              </a:pPr>
              <a:r>
                <a:rPr lang="nl-NL" sz="1200" dirty="0">
                  <a:latin typeface="Arial" panose="020B0604020202020204" pitchFamily="34" charset="0"/>
                  <a:cs typeface="Arial" panose="020B0604020202020204" pitchFamily="34" charset="0"/>
                </a:rPr>
                <a:t>wederkerigheid &gt; mensen willen eerder iets doen als iemand ook iets voor hen deed</a:t>
              </a:r>
            </a:p>
            <a:p>
              <a:pPr marL="228600" indent="-228600">
                <a:buFont typeface="Arial" panose="020B0604020202020204" pitchFamily="34" charset="0"/>
                <a:buChar char="•"/>
              </a:pPr>
              <a:r>
                <a:rPr lang="nl-NL" sz="1200" dirty="0">
                  <a:latin typeface="Arial" panose="020B0604020202020204" pitchFamily="34" charset="0"/>
                  <a:cs typeface="Arial" panose="020B0604020202020204" pitchFamily="34" charset="0"/>
                </a:rPr>
                <a:t>commitment en consistentie &gt; als mensen zich ergens aan binden willen ze dit consistent doen</a:t>
              </a:r>
            </a:p>
            <a:p>
              <a:pPr marL="228600" indent="-228600">
                <a:buFont typeface="Arial" panose="020B0604020202020204" pitchFamily="34" charset="0"/>
                <a:buChar char="•"/>
              </a:pPr>
              <a:r>
                <a:rPr lang="nl-NL" sz="1200" dirty="0">
                  <a:latin typeface="Arial" panose="020B0604020202020204" pitchFamily="34" charset="0"/>
                  <a:cs typeface="Arial" panose="020B0604020202020204" pitchFamily="34" charset="0"/>
                </a:rPr>
                <a:t>sociale bewijskracht &gt; mensen doen sneller iets als veel anderen het ook doen</a:t>
              </a:r>
            </a:p>
            <a:p>
              <a:pPr marL="228600" indent="-228600">
                <a:buFont typeface="Arial" panose="020B0604020202020204" pitchFamily="34" charset="0"/>
                <a:buChar char="•"/>
              </a:pPr>
              <a:r>
                <a:rPr lang="nl-NL" sz="1200" dirty="0">
                  <a:latin typeface="Arial" panose="020B0604020202020204" pitchFamily="34" charset="0"/>
                  <a:cs typeface="Arial" panose="020B0604020202020204" pitchFamily="34" charset="0"/>
                </a:rPr>
                <a:t>sympathie &gt; mensen doen eerder iets tegen mensen die aardig lijken of zijn</a:t>
              </a:r>
            </a:p>
            <a:p>
              <a:pPr marL="228600" indent="-228600">
                <a:buFont typeface="Arial" panose="020B0604020202020204" pitchFamily="34" charset="0"/>
                <a:buChar char="•"/>
              </a:pPr>
              <a:r>
                <a:rPr lang="nl-NL" sz="1200" dirty="0">
                  <a:latin typeface="Arial" panose="020B0604020202020204" pitchFamily="34" charset="0"/>
                  <a:cs typeface="Arial" panose="020B0604020202020204" pitchFamily="34" charset="0"/>
                </a:rPr>
                <a:t>autoriteit &gt; mensen doen eerder iets als iemand met autoriteit en gezag hen dit adviseert</a:t>
              </a:r>
            </a:p>
            <a:p>
              <a:pPr marL="228600" indent="-228600">
                <a:buFont typeface="Arial" panose="020B0604020202020204" pitchFamily="34" charset="0"/>
                <a:buChar char="•"/>
              </a:pPr>
              <a:r>
                <a:rPr lang="nl-NL" sz="1200" dirty="0">
                  <a:latin typeface="Arial" panose="020B0604020202020204" pitchFamily="34" charset="0"/>
                  <a:cs typeface="Arial" panose="020B0604020202020204" pitchFamily="34" charset="0"/>
                </a:rPr>
                <a:t>schaarste &gt; mensen vinden iets waardevoller als het schaars is</a:t>
              </a:r>
            </a:p>
          </p:txBody>
        </p:sp>
      </p:grpSp>
      <p:grpSp>
        <p:nvGrpSpPr>
          <p:cNvPr id="8" name="Groep 17"/>
          <p:cNvGrpSpPr/>
          <p:nvPr/>
        </p:nvGrpSpPr>
        <p:grpSpPr>
          <a:xfrm>
            <a:off x="4788023" y="3716709"/>
            <a:ext cx="4068453" cy="657902"/>
            <a:chOff x="4788024" y="2708920"/>
            <a:chExt cx="4071495" cy="657902"/>
          </a:xfrm>
        </p:grpSpPr>
        <p:sp>
          <p:nvSpPr>
            <p:cNvPr id="9" name="Afgeronde rechthoek 8"/>
            <p:cNvSpPr/>
            <p:nvPr/>
          </p:nvSpPr>
          <p:spPr>
            <a:xfrm>
              <a:off x="4788024" y="2708920"/>
              <a:ext cx="4071495" cy="657902"/>
            </a:xfrm>
            <a:prstGeom prst="roundRect">
              <a:avLst>
                <a:gd name="adj" fmla="val 3810"/>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0" name="Tekstvak 9"/>
            <p:cNvSpPr txBox="1"/>
            <p:nvPr/>
          </p:nvSpPr>
          <p:spPr>
            <a:xfrm>
              <a:off x="5089375" y="2822666"/>
              <a:ext cx="3468791" cy="461665"/>
            </a:xfrm>
            <a:prstGeom prst="rect">
              <a:avLst/>
            </a:prstGeom>
            <a:noFill/>
          </p:spPr>
          <p:txBody>
            <a:bodyPr wrap="square" rtlCol="0">
              <a:spAutoFit/>
            </a:bodyPr>
            <a:lstStyle/>
            <a:p>
              <a:pPr algn="ctr"/>
              <a:r>
                <a:rPr lang="en-GB" sz="1200" i="1" dirty="0">
                  <a:latin typeface="Arial" panose="020B0604020202020204" pitchFamily="34" charset="0"/>
                  <a:cs typeface="Arial" panose="020B0604020202020204" pitchFamily="34" charset="0"/>
                </a:rPr>
                <a:t>Hoe </a:t>
              </a:r>
              <a:r>
                <a:rPr lang="en-GB" sz="1200" i="1" dirty="0" err="1">
                  <a:latin typeface="Arial" panose="020B0604020202020204" pitchFamily="34" charset="0"/>
                  <a:cs typeface="Arial" panose="020B0604020202020204" pitchFamily="34" charset="0"/>
                </a:rPr>
                <a:t>houd</a:t>
              </a:r>
              <a:r>
                <a:rPr lang="en-GB" sz="1200" i="1" dirty="0">
                  <a:latin typeface="Arial" panose="020B0604020202020204" pitchFamily="34" charset="0"/>
                  <a:cs typeface="Arial" panose="020B0604020202020204" pitchFamily="34" charset="0"/>
                </a:rPr>
                <a:t> je het </a:t>
              </a:r>
              <a:r>
                <a:rPr lang="en-GB" sz="1200" i="1" dirty="0" err="1">
                  <a:latin typeface="Arial" panose="020B0604020202020204" pitchFamily="34" charset="0"/>
                  <a:cs typeface="Arial" panose="020B0604020202020204" pitchFamily="34" charset="0"/>
                </a:rPr>
                <a:t>beste</a:t>
              </a:r>
              <a:r>
                <a:rPr lang="en-GB" sz="1200" i="1" dirty="0">
                  <a:latin typeface="Arial" panose="020B0604020202020204" pitchFamily="34" charset="0"/>
                  <a:cs typeface="Arial" panose="020B0604020202020204" pitchFamily="34" charset="0"/>
                </a:rPr>
                <a:t> </a:t>
              </a:r>
              <a:r>
                <a:rPr lang="en-GB" sz="1200" i="1" dirty="0" err="1">
                  <a:latin typeface="Arial" panose="020B0604020202020204" pitchFamily="34" charset="0"/>
                  <a:cs typeface="Arial" panose="020B0604020202020204" pitchFamily="34" charset="0"/>
                </a:rPr>
                <a:t>een</a:t>
              </a:r>
              <a:r>
                <a:rPr lang="en-GB" sz="1200" i="1" dirty="0">
                  <a:latin typeface="Arial" panose="020B0604020202020204" pitchFamily="34" charset="0"/>
                  <a:cs typeface="Arial" panose="020B0604020202020204" pitchFamily="34" charset="0"/>
                </a:rPr>
                <a:t> </a:t>
              </a:r>
              <a:r>
                <a:rPr lang="en-GB" sz="1200" i="1" dirty="0" err="1">
                  <a:latin typeface="Arial" panose="020B0604020202020204" pitchFamily="34" charset="0"/>
                  <a:cs typeface="Arial" panose="020B0604020202020204" pitchFamily="34" charset="0"/>
                </a:rPr>
                <a:t>verkoopgesprek</a:t>
              </a:r>
              <a:r>
                <a:rPr lang="en-GB" sz="1200" i="1" dirty="0">
                  <a:latin typeface="Arial" panose="020B0604020202020204" pitchFamily="34" charset="0"/>
                  <a:cs typeface="Arial" panose="020B0604020202020204" pitchFamily="34" charset="0"/>
                </a:rPr>
                <a:t> met zo </a:t>
              </a:r>
              <a:r>
                <a:rPr lang="en-GB" sz="1200" i="1" dirty="0" err="1">
                  <a:latin typeface="Arial" panose="020B0604020202020204" pitchFamily="34" charset="0"/>
                  <a:cs typeface="Arial" panose="020B0604020202020204" pitchFamily="34" charset="0"/>
                </a:rPr>
                <a:t>veel</a:t>
              </a:r>
              <a:r>
                <a:rPr lang="en-GB" sz="1200" i="1" dirty="0">
                  <a:latin typeface="Arial" panose="020B0604020202020204" pitchFamily="34" charset="0"/>
                  <a:cs typeface="Arial" panose="020B0604020202020204" pitchFamily="34" charset="0"/>
                </a:rPr>
                <a:t> </a:t>
              </a:r>
              <a:r>
                <a:rPr lang="en-GB" sz="1200" i="1" dirty="0" err="1">
                  <a:latin typeface="Arial" panose="020B0604020202020204" pitchFamily="34" charset="0"/>
                  <a:cs typeface="Arial" panose="020B0604020202020204" pitchFamily="34" charset="0"/>
                </a:rPr>
                <a:t>mogelijk</a:t>
              </a:r>
              <a:r>
                <a:rPr lang="en-GB" sz="1200" i="1" dirty="0">
                  <a:latin typeface="Arial" panose="020B0604020202020204" pitchFamily="34" charset="0"/>
                  <a:cs typeface="Arial" panose="020B0604020202020204" pitchFamily="34" charset="0"/>
                </a:rPr>
                <a:t> van Cialdini’s </a:t>
              </a:r>
              <a:r>
                <a:rPr lang="en-GB" sz="1200" i="1" dirty="0" err="1">
                  <a:latin typeface="Arial" panose="020B0604020202020204" pitchFamily="34" charset="0"/>
                  <a:cs typeface="Arial" panose="020B0604020202020204" pitchFamily="34" charset="0"/>
                </a:rPr>
                <a:t>strategieën</a:t>
              </a:r>
              <a:r>
                <a:rPr lang="en-GB" sz="1200" i="1" dirty="0">
                  <a:latin typeface="Arial" panose="020B0604020202020204" pitchFamily="34" charset="0"/>
                  <a:cs typeface="Arial" panose="020B0604020202020204" pitchFamily="34" charset="0"/>
                </a:rPr>
                <a:t>?</a:t>
              </a:r>
              <a:endParaRPr lang="nl-NL" sz="1200" i="1" dirty="0">
                <a:latin typeface="Arial" panose="020B0604020202020204" pitchFamily="34" charset="0"/>
                <a:cs typeface="Arial" panose="020B0604020202020204" pitchFamily="34" charset="0"/>
              </a:endParaRPr>
            </a:p>
          </p:txBody>
        </p:sp>
      </p:grpSp>
      <p:pic>
        <p:nvPicPr>
          <p:cNvPr id="18" name="Afbeelding 1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79513" y="5805264"/>
            <a:ext cx="780308" cy="940745"/>
          </a:xfrm>
          <a:prstGeom prst="rect">
            <a:avLst/>
          </a:prstGeom>
        </p:spPr>
      </p:pic>
      <p:grpSp>
        <p:nvGrpSpPr>
          <p:cNvPr id="4" name="Group 3">
            <a:extLst>
              <a:ext uri="{FF2B5EF4-FFF2-40B4-BE49-F238E27FC236}">
                <a16:creationId xmlns:a16="http://schemas.microsoft.com/office/drawing/2014/main" id="{83A48832-6931-4E86-A582-0D4C1E8FCDDE}"/>
              </a:ext>
            </a:extLst>
          </p:cNvPr>
          <p:cNvGrpSpPr/>
          <p:nvPr/>
        </p:nvGrpSpPr>
        <p:grpSpPr>
          <a:xfrm>
            <a:off x="4788023" y="4478433"/>
            <a:ext cx="4068453" cy="2286294"/>
            <a:chOff x="4788023" y="4478433"/>
            <a:chExt cx="4068453" cy="2286294"/>
          </a:xfrm>
        </p:grpSpPr>
        <p:grpSp>
          <p:nvGrpSpPr>
            <p:cNvPr id="3" name="Groep 2"/>
            <p:cNvGrpSpPr/>
            <p:nvPr/>
          </p:nvGrpSpPr>
          <p:grpSpPr>
            <a:xfrm>
              <a:off x="4788023" y="4478433"/>
              <a:ext cx="4068453" cy="2286294"/>
              <a:chOff x="4788024" y="3734994"/>
              <a:chExt cx="4068453" cy="2286294"/>
            </a:xfrm>
          </p:grpSpPr>
          <p:sp>
            <p:nvSpPr>
              <p:cNvPr id="13" name="Afgeronde rechthoek 12"/>
              <p:cNvSpPr/>
              <p:nvPr/>
            </p:nvSpPr>
            <p:spPr>
              <a:xfrm>
                <a:off x="4788024" y="3734994"/>
                <a:ext cx="4068453" cy="2286294"/>
              </a:xfrm>
              <a:prstGeom prst="roundRect">
                <a:avLst>
                  <a:gd name="adj" fmla="val 381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Tekstvak 13">
                <a:extLst>
                  <a:ext uri="{FF2B5EF4-FFF2-40B4-BE49-F238E27FC236}">
                    <a16:creationId xmlns:a16="http://schemas.microsoft.com/office/drawing/2014/main" id="{6FBEBE03-CF57-4AA8-93B8-EE324CC94446}"/>
                  </a:ext>
                </a:extLst>
              </p:cNvPr>
              <p:cNvSpPr txBox="1"/>
              <p:nvPr/>
            </p:nvSpPr>
            <p:spPr>
              <a:xfrm>
                <a:off x="6079886" y="3824033"/>
                <a:ext cx="1484725" cy="276999"/>
              </a:xfrm>
              <a:prstGeom prst="rect">
                <a:avLst/>
              </a:prstGeom>
              <a:solidFill>
                <a:schemeClr val="bg1"/>
              </a:solidFill>
              <a:ln>
                <a:solidFill>
                  <a:schemeClr val="tx2"/>
                </a:solidFill>
              </a:ln>
            </p:spPr>
            <p:txBody>
              <a:bodyPr wrap="square" rtlCol="0">
                <a:spAutoFit/>
              </a:bodyPr>
              <a:lstStyle/>
              <a:p>
                <a:r>
                  <a:rPr lang="nl-NL" sz="1200" dirty="0">
                    <a:latin typeface="Arial" panose="020B0604020202020204" pitchFamily="34" charset="0"/>
                    <a:cs typeface="Arial" panose="020B0604020202020204" pitchFamily="34" charset="0"/>
                  </a:rPr>
                  <a:t>Invloed uitoefenen!</a:t>
                </a:r>
              </a:p>
            </p:txBody>
          </p:sp>
        </p:grpSp>
        <p:pic>
          <p:nvPicPr>
            <p:cNvPr id="2" name="Picture 1">
              <a:hlinkClick r:id="rId4"/>
              <a:extLst>
                <a:ext uri="{FF2B5EF4-FFF2-40B4-BE49-F238E27FC236}">
                  <a16:creationId xmlns:a16="http://schemas.microsoft.com/office/drawing/2014/main" id="{7031522B-4534-4B3E-80F3-C900D44FDFF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151480" y="4831440"/>
              <a:ext cx="3443575" cy="1828137"/>
            </a:xfrm>
            <a:prstGeom prst="rect">
              <a:avLst/>
            </a:prstGeom>
          </p:spPr>
        </p:pic>
      </p:grpSp>
    </p:spTree>
    <p:extLst>
      <p:ext uri="{BB962C8B-B14F-4D97-AF65-F5344CB8AC3E}">
        <p14:creationId xmlns:p14="http://schemas.microsoft.com/office/powerpoint/2010/main" val="3278175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0-#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outdoor, bench, water, sitting&#10;&#10;Description automatically generated">
            <a:extLst>
              <a:ext uri="{FF2B5EF4-FFF2-40B4-BE49-F238E27FC236}">
                <a16:creationId xmlns:a16="http://schemas.microsoft.com/office/drawing/2014/main" id="{282B653C-B887-469D-B418-AE6BFDB2BCB3}"/>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40427"/>
            <a:ext cx="12287002" cy="6898427"/>
          </a:xfrm>
          <a:prstGeom prst="rect">
            <a:avLst/>
          </a:prstGeom>
        </p:spPr>
      </p:pic>
      <p:grpSp>
        <p:nvGrpSpPr>
          <p:cNvPr id="7" name="Groep 6"/>
          <p:cNvGrpSpPr/>
          <p:nvPr/>
        </p:nvGrpSpPr>
        <p:grpSpPr>
          <a:xfrm>
            <a:off x="5508104" y="140307"/>
            <a:ext cx="3384376" cy="1728192"/>
            <a:chOff x="35496" y="260648"/>
            <a:chExt cx="3384376" cy="1728192"/>
          </a:xfrm>
        </p:grpSpPr>
        <p:sp>
          <p:nvSpPr>
            <p:cNvPr id="5" name="Afgeronde rechthoek 4"/>
            <p:cNvSpPr/>
            <p:nvPr/>
          </p:nvSpPr>
          <p:spPr>
            <a:xfrm>
              <a:off x="35496" y="260648"/>
              <a:ext cx="3384376" cy="1728192"/>
            </a:xfrm>
            <a:prstGeom prst="roundRect">
              <a:avLst>
                <a:gd name="adj" fmla="val 381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p:cNvSpPr txBox="1"/>
            <p:nvPr/>
          </p:nvSpPr>
          <p:spPr>
            <a:xfrm>
              <a:off x="179512" y="476672"/>
              <a:ext cx="3024336" cy="369332"/>
            </a:xfrm>
            <a:prstGeom prst="rect">
              <a:avLst/>
            </a:prstGeom>
            <a:noFill/>
          </p:spPr>
          <p:txBody>
            <a:bodyPr wrap="square" rtlCol="0">
              <a:spAutoFit/>
            </a:bodyPr>
            <a:lstStyle/>
            <a:p>
              <a:r>
                <a:rPr lang="nl-NL" dirty="0">
                  <a:latin typeface="Arial" panose="020B0604020202020204" pitchFamily="34" charset="0"/>
                  <a:cs typeface="Arial" panose="020B0604020202020204" pitchFamily="34" charset="0"/>
                </a:rPr>
                <a:t>Einde van dit hoofdstuk</a:t>
              </a:r>
            </a:p>
          </p:txBody>
        </p:sp>
      </p:grpSp>
      <p:pic>
        <p:nvPicPr>
          <p:cNvPr id="10" name="Afbeelding 9"/>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79513" y="5805264"/>
            <a:ext cx="780308" cy="940745"/>
          </a:xfrm>
          <a:prstGeom prst="rect">
            <a:avLst/>
          </a:prstGeom>
        </p:spPr>
      </p:pic>
    </p:spTree>
    <p:extLst>
      <p:ext uri="{BB962C8B-B14F-4D97-AF65-F5344CB8AC3E}">
        <p14:creationId xmlns:p14="http://schemas.microsoft.com/office/powerpoint/2010/main" val="1521488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4FEFE2E46C86D4A9898CCC49B418B36" ma:contentTypeVersion="14" ma:contentTypeDescription="Een nieuw document maken." ma:contentTypeScope="" ma:versionID="df26e2361f59d12fcab5caeb108a0da6">
  <xsd:schema xmlns:xsd="http://www.w3.org/2001/XMLSchema" xmlns:xs="http://www.w3.org/2001/XMLSchema" xmlns:p="http://schemas.microsoft.com/office/2006/metadata/properties" xmlns:ns2="2cb1c85b-b197-48cd-8bb1-fe9e9ee0096b" xmlns:ns3="414a8a67-acf6-4b09-bb49-f84330b442d7" xmlns:ns4="5ad07612-1080-49cf-8fb2-28e7c3022d9a" targetNamespace="http://schemas.microsoft.com/office/2006/metadata/properties" ma:root="true" ma:fieldsID="2ec27913bf823355671e7e45cf2fbb5d" ns2:_="" ns3:_="" ns4:_="">
    <xsd:import namespace="2cb1c85b-b197-48cd-8bb1-fe9e9ee0096b"/>
    <xsd:import namespace="414a8a67-acf6-4b09-bb49-f84330b442d7"/>
    <xsd:import namespace="5ad07612-1080-49cf-8fb2-28e7c3022d9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2:MediaServiceLocatio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4:SharedWithUsers" minOccurs="0"/>
                <xsd:element ref="ns4: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b1c85b-b197-48cd-8bb1-fe9e9ee009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Afbeeldingtags" ma:readOnly="false" ma:fieldId="{5cf76f15-5ced-4ddc-b409-7134ff3c332f}" ma:taxonomyMulti="true" ma:sspId="ec6a8442-1569-46a6-a14f-f23e9ec9d84c"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414a8a67-acf6-4b09-bb49-f84330b442d7"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248ea8ce-d6d7-4c67-93d5-dcdb41321123}" ma:internalName="TaxCatchAll" ma:showField="CatchAllData" ma:web="5ad07612-1080-49cf-8fb2-28e7c3022d9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ad07612-1080-49cf-8fb2-28e7c3022d9a" elementFormDefault="qualified">
    <xsd:import namespace="http://schemas.microsoft.com/office/2006/documentManagement/types"/>
    <xsd:import namespace="http://schemas.microsoft.com/office/infopath/2007/PartnerControls"/>
    <xsd:element name="SharedWithUsers" ma:index="2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7BB7D66-EBC7-474B-BD10-F1BCC038C2F2}">
  <ds:schemaRefs>
    <ds:schemaRef ds:uri="http://schemas.microsoft.com/sharepoint/v3/contenttype/forms"/>
  </ds:schemaRefs>
</ds:datastoreItem>
</file>

<file path=customXml/itemProps2.xml><?xml version="1.0" encoding="utf-8"?>
<ds:datastoreItem xmlns:ds="http://schemas.openxmlformats.org/officeDocument/2006/customXml" ds:itemID="{5810F580-3A21-4682-927F-70F0D69DEE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b1c85b-b197-48cd-8bb1-fe9e9ee0096b"/>
    <ds:schemaRef ds:uri="414a8a67-acf6-4b09-bb49-f84330b442d7"/>
    <ds:schemaRef ds:uri="5ad07612-1080-49cf-8fb2-28e7c3022d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3582</TotalTime>
  <Words>491</Words>
  <Application>Microsoft Office PowerPoint</Application>
  <PresentationFormat>Diavoorstelling (4:3)</PresentationFormat>
  <Paragraphs>70</Paragraphs>
  <Slides>7</Slides>
  <Notes>2</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7</vt:i4>
      </vt:variant>
    </vt:vector>
  </HeadingPairs>
  <TitlesOfParts>
    <vt:vector size="10" baseType="lpstr">
      <vt:lpstr>Arial</vt:lpstr>
      <vt:lpstr>Calibri</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Conny Spijker</dc:creator>
  <cp:lastModifiedBy>Bertus Boer</cp:lastModifiedBy>
  <cp:revision>316</cp:revision>
  <cp:lastPrinted>2018-07-20T06:43:01Z</cp:lastPrinted>
  <dcterms:created xsi:type="dcterms:W3CDTF">2018-03-09T07:58:17Z</dcterms:created>
  <dcterms:modified xsi:type="dcterms:W3CDTF">2023-02-04T08:19:55Z</dcterms:modified>
</cp:coreProperties>
</file>